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97" r:id="rId3"/>
    <p:sldId id="298" r:id="rId4"/>
    <p:sldId id="258" r:id="rId5"/>
    <p:sldId id="259" r:id="rId6"/>
    <p:sldId id="260" r:id="rId7"/>
    <p:sldId id="329" r:id="rId8"/>
    <p:sldId id="361" r:id="rId9"/>
    <p:sldId id="3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8" r:id="rId21"/>
    <p:sldId id="299" r:id="rId22"/>
    <p:sldId id="300" r:id="rId23"/>
    <p:sldId id="301" r:id="rId24"/>
    <p:sldId id="322" r:id="rId25"/>
    <p:sldId id="323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314" r:id="rId34"/>
    <p:sldId id="288" r:id="rId35"/>
    <p:sldId id="290" r:id="rId36"/>
    <p:sldId id="289" r:id="rId37"/>
    <p:sldId id="360" r:id="rId38"/>
    <p:sldId id="32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14" autoAdjust="0"/>
    <p:restoredTop sz="87795" autoAdjust="0"/>
  </p:normalViewPr>
  <p:slideViewPr>
    <p:cSldViewPr snapToGrid="0">
      <p:cViewPr>
        <p:scale>
          <a:sx n="98" d="100"/>
          <a:sy n="98" d="100"/>
        </p:scale>
        <p:origin x="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5092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58799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6449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여러분들은 일주일 동안 무엇을 하는지 또는 배우는지 한번 써 보세요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6843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친구와 하고 싶은 것을 </a:t>
            </a:r>
            <a:r>
              <a:rPr lang="ko-KR" altLang="en-US" dirty="0" smtClean="0"/>
              <a:t>써 보게 </a:t>
            </a:r>
            <a:r>
              <a:rPr lang="ko-KR" altLang="en-US" dirty="0"/>
              <a:t>한 다음 보기와 같이 대화를 </a:t>
            </a:r>
            <a:r>
              <a:rPr lang="ko-KR" altLang="en-US" dirty="0" smtClean="0"/>
              <a:t>만들어 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2689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12032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1028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숙제로 내 봅니다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48125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한국사람들이 좋아하는 간식 </a:t>
            </a:r>
            <a:r>
              <a:rPr lang="en-US" altLang="ko-KR" b="1" dirty="0"/>
              <a:t>Top 5 </a:t>
            </a:r>
            <a:r>
              <a:rPr lang="ko-KR" altLang="en-US" b="1" dirty="0"/>
              <a:t>동영상 </a:t>
            </a:r>
            <a:r>
              <a:rPr lang="en-US" b="1" dirty="0"/>
              <a:t>https://youtu.be/aa5OKOg2Ops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21336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워크북 </a:t>
            </a:r>
            <a:r>
              <a:rPr lang="en-US" altLang="ko-KR" dirty="0" smtClean="0"/>
              <a:t>P.</a:t>
            </a:r>
            <a:r>
              <a:rPr lang="ko-KR" altLang="en-US" dirty="0" smtClean="0"/>
              <a:t> </a:t>
            </a:r>
            <a:r>
              <a:rPr lang="en-US" altLang="ko-KR" dirty="0"/>
              <a:t>26-27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1682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8694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76367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209735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07463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9119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4610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883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58745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2953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못나고 어렵던 시절을 기억하지 못하고 함부로 행동하는 경우를 뜻할 때 사용하는 표현이다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처음부터 잘하는 사람은 없으니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처음의 서툴던 시절을 기억하며 좀 더 겸손한 마음을 가지는 자세를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가져 봅니다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https://youtu.be/DKUzCscb0Aw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59016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00834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삼국 통일을 </a:t>
            </a:r>
            <a:r>
              <a:rPr lang="ko-KR" altLang="en-US" b="1" dirty="0"/>
              <a:t>이룬 신라 시대를 통일 신라라 부르고 불교가 번성한 나라였다</a:t>
            </a:r>
            <a:r>
              <a:rPr lang="en-US" altLang="ko-KR" b="1" dirty="0"/>
              <a:t>. </a:t>
            </a:r>
            <a:r>
              <a:rPr lang="ko-KR" altLang="en-US" b="1" dirty="0"/>
              <a:t>그 사이 고구려의 후예 대조영이 고구려 옛 땅에 발해를 세워 고구려의 기상을 </a:t>
            </a:r>
            <a:r>
              <a:rPr lang="ko-KR" altLang="en-US" b="1" dirty="0" smtClean="0"/>
              <a:t>이어 나갔다</a:t>
            </a:r>
            <a:r>
              <a:rPr lang="en-US" altLang="ko-KR" b="1" dirty="0"/>
              <a:t>. </a:t>
            </a:r>
            <a:r>
              <a:rPr lang="ko-KR" altLang="en-US" b="1" dirty="0"/>
              <a:t>남으로는 신라</a:t>
            </a:r>
            <a:r>
              <a:rPr lang="en-US" altLang="ko-KR" b="1" dirty="0"/>
              <a:t>, </a:t>
            </a:r>
            <a:r>
              <a:rPr lang="ko-KR" altLang="en-US" b="1" dirty="0"/>
              <a:t>북에는 </a:t>
            </a:r>
            <a:r>
              <a:rPr lang="ko-KR" altLang="en-US" b="1" dirty="0" err="1"/>
              <a:t>발해로</a:t>
            </a:r>
            <a:r>
              <a:rPr lang="ko-KR" altLang="en-US" b="1" dirty="0"/>
              <a:t> 나뉘어 이 시대를 </a:t>
            </a:r>
            <a:r>
              <a:rPr lang="ko-KR" altLang="en-US" b="1" dirty="0" err="1"/>
              <a:t>남북국</a:t>
            </a:r>
            <a:r>
              <a:rPr lang="ko-KR" altLang="en-US" b="1" dirty="0"/>
              <a:t> 시대라 부른다</a:t>
            </a:r>
            <a:r>
              <a:rPr lang="en-US" altLang="ko-KR" b="1" dirty="0"/>
              <a:t>. </a:t>
            </a:r>
            <a:r>
              <a:rPr lang="ko-KR" altLang="en-US" b="1" dirty="0"/>
              <a:t>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“</a:t>
            </a:r>
            <a:r>
              <a:rPr lang="ko-KR" altLang="en-US" b="1" dirty="0"/>
              <a:t>불교의 나라 통일신라</a:t>
            </a:r>
            <a:r>
              <a:rPr lang="en-US" altLang="ko-KR" b="1" dirty="0"/>
              <a:t>“ https://youtu.be/beBLx0EZmvc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“</a:t>
            </a:r>
            <a:r>
              <a:rPr lang="ko-KR" altLang="en-US" b="1" dirty="0"/>
              <a:t>발해의 </a:t>
            </a:r>
            <a:r>
              <a:rPr lang="ko-KR" altLang="en-US" b="1" dirty="0" err="1"/>
              <a:t>대조영</a:t>
            </a:r>
            <a:r>
              <a:rPr lang="en-US" altLang="ko-KR" b="1" dirty="0"/>
              <a:t>”</a:t>
            </a:r>
            <a:r>
              <a:rPr lang="ko-KR" altLang="en-US" b="1" dirty="0"/>
              <a:t> </a:t>
            </a:r>
            <a:r>
              <a:rPr lang="en-US" b="1" dirty="0"/>
              <a:t>https://youtu.be/_V9eaarwu_A (</a:t>
            </a:r>
            <a:r>
              <a:rPr lang="ko-KR" altLang="en-US" b="1" dirty="0"/>
              <a:t>고구려를 계승</a:t>
            </a:r>
            <a:r>
              <a:rPr lang="en-US" altLang="ko-KR" b="1" dirty="0"/>
              <a:t>)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63051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조금 더 초등학교 고학년을 위한 </a:t>
            </a:r>
            <a:r>
              <a:rPr lang="ko-KR" altLang="en-US" b="1" dirty="0" smtClean="0"/>
              <a:t>삼국 통일 </a:t>
            </a:r>
            <a:r>
              <a:rPr lang="ko-KR" altLang="en-US" b="1" dirty="0"/>
              <a:t>과정과 발해의 건국을 </a:t>
            </a:r>
            <a:r>
              <a:rPr lang="ko-KR" altLang="en-US" b="1" dirty="0" smtClean="0"/>
              <a:t>보여 주는 </a:t>
            </a:r>
            <a:r>
              <a:rPr lang="ko-KR" altLang="en-US" b="1" dirty="0"/>
              <a:t>동영상이다</a:t>
            </a:r>
            <a:r>
              <a:rPr lang="en-US" altLang="ko-KR" b="1" dirty="0"/>
              <a:t>. </a:t>
            </a:r>
            <a:r>
              <a:rPr lang="en-US" b="1" dirty="0"/>
              <a:t>https://youtu.be/YieLvZOyyeI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31145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44160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예문 </a:t>
            </a:r>
            <a:r>
              <a:rPr lang="en-US" altLang="ko-KR" b="1" dirty="0"/>
              <a:t>1), 2)</a:t>
            </a:r>
            <a:r>
              <a:rPr lang="ko-KR" altLang="en-US" b="1" dirty="0"/>
              <a:t>의 받침은 </a:t>
            </a:r>
            <a:r>
              <a:rPr lang="en-US" altLang="ko-KR" b="1" dirty="0"/>
              <a:t>‘</a:t>
            </a:r>
            <a:r>
              <a:rPr lang="ko-KR" altLang="en-US" b="1" dirty="0" err="1"/>
              <a:t>ㅅ</a:t>
            </a:r>
            <a:r>
              <a:rPr lang="en-US" altLang="ko-KR" b="1" dirty="0"/>
              <a:t>’</a:t>
            </a:r>
            <a:r>
              <a:rPr lang="ko-KR" altLang="en-US" b="1" dirty="0"/>
              <a:t>이나 소리는 </a:t>
            </a:r>
            <a:r>
              <a:rPr lang="en-US" altLang="ko-KR" b="1" dirty="0"/>
              <a:t>[</a:t>
            </a:r>
            <a:r>
              <a:rPr lang="ko-KR" altLang="en-US" b="1" dirty="0" err="1"/>
              <a:t>ㄷ</a:t>
            </a:r>
            <a:r>
              <a:rPr lang="en-US" altLang="ko-KR" b="1" dirty="0"/>
              <a:t>]</a:t>
            </a:r>
            <a:r>
              <a:rPr lang="ko-KR" altLang="en-US" b="1" dirty="0"/>
              <a:t>으로 소리가 나므로 같은 규칙의 적용을 받는다</a:t>
            </a:r>
            <a:r>
              <a:rPr lang="en-US" altLang="ko-KR" b="1" dirty="0"/>
              <a:t>. 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</a:t>
            </a:r>
            <a:r>
              <a:rPr lang="en-US" altLang="ko-KR" b="1" dirty="0"/>
              <a:t>52 </a:t>
            </a:r>
            <a:r>
              <a:rPr lang="ko-KR" altLang="en-US" b="1" dirty="0" smtClean="0"/>
              <a:t>사진 속의 </a:t>
            </a:r>
            <a:r>
              <a:rPr lang="ko-KR" altLang="en-US" b="1" dirty="0"/>
              <a:t>여자아이는 뭘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여러분들도 케이크 좋아하나요</a:t>
            </a:r>
            <a:r>
              <a:rPr lang="en-US" altLang="ko-KR" b="1" dirty="0"/>
              <a:t>? </a:t>
            </a:r>
            <a:r>
              <a:rPr lang="ko-KR" altLang="en-US" b="1" dirty="0"/>
              <a:t>어떤 케이크를 좋아하나요</a:t>
            </a:r>
            <a:r>
              <a:rPr lang="en-US" altLang="ko-KR" b="1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여러분들은 직접 엄마랑 케이크나 쿠키를 </a:t>
            </a:r>
            <a:r>
              <a:rPr lang="ko-KR" altLang="en-US" b="1" dirty="0" smtClean="0"/>
              <a:t>구워 본 </a:t>
            </a:r>
            <a:r>
              <a:rPr lang="ko-KR" altLang="en-US" b="1" dirty="0"/>
              <a:t>적 있나요</a:t>
            </a:r>
            <a:r>
              <a:rPr lang="en-US" altLang="ko-KR" b="1" dirty="0"/>
              <a:t>? </a:t>
            </a:r>
            <a:r>
              <a:rPr lang="ko-KR" altLang="en-US" b="1" dirty="0" smtClean="0"/>
              <a:t>사진 속의 </a:t>
            </a:r>
            <a:r>
              <a:rPr lang="ko-KR" altLang="en-US" b="1" dirty="0"/>
              <a:t>여자아이를 다시 보세요</a:t>
            </a:r>
            <a:r>
              <a:rPr lang="en-US" altLang="ko-KR" b="1" dirty="0"/>
              <a:t>. </a:t>
            </a:r>
            <a:r>
              <a:rPr lang="ko-KR" altLang="en-US" b="1" dirty="0"/>
              <a:t>간식으로 케이크만 먹나요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6760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토마스와 누나가 간식을 먹고 있어요</a:t>
            </a:r>
            <a:r>
              <a:rPr lang="en-US" altLang="ko-KR" b="1" dirty="0"/>
              <a:t>. </a:t>
            </a:r>
            <a:r>
              <a:rPr lang="ko-KR" altLang="en-US" b="1" dirty="0"/>
              <a:t>무엇을 먹는지 잘 </a:t>
            </a:r>
            <a:r>
              <a:rPr lang="ko-KR" altLang="en-US" b="1" dirty="0" smtClean="0"/>
              <a:t>들어 보세요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케이크는 어디에 있나요</a:t>
            </a:r>
            <a:r>
              <a:rPr lang="en-US" altLang="ko-KR" b="1" dirty="0"/>
              <a:t>? </a:t>
            </a:r>
            <a:r>
              <a:rPr lang="ko-KR" altLang="en-US" b="1" dirty="0"/>
              <a:t>누가 케이크를 만들었나요</a:t>
            </a:r>
            <a:r>
              <a:rPr lang="en-US" altLang="ko-KR" b="1" dirty="0"/>
              <a:t>? </a:t>
            </a:r>
            <a:r>
              <a:rPr lang="ko-KR" altLang="en-US" b="1" dirty="0"/>
              <a:t>쿠키도 같이 먹나요</a:t>
            </a:r>
            <a:r>
              <a:rPr lang="en-US" altLang="ko-KR" b="1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5651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962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https://quizlet.com/_8ccrql?x=1jqt&amp;i=2tig8t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6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9942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연습 문제를 풀면서 복습해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6167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522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aa5OKOg2Ops?feature=oembed" TargetMode="External"/><Relationship Id="rId6" Type="http://schemas.openxmlformats.org/officeDocument/2006/relationships/image" Target="../media/image21.jpe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ql?x=1jqt&amp;i=2tig8t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lingt.com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dr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beBLx0EZmvc?feature=oembed" TargetMode="External"/><Relationship Id="rId1" Type="http://schemas.openxmlformats.org/officeDocument/2006/relationships/video" Target="https://www.youtube.com/embed/_V9eaarwu_A?feature=oembed" TargetMode="Externa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YieLvZOyyeI?feature=oembed" TargetMode="Externa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YieLvZOyyeI" TargetMode="External"/><Relationship Id="rId3" Type="http://schemas.openxmlformats.org/officeDocument/2006/relationships/hyperlink" Target="https://youtu.be/DKUzCscb0Aw" TargetMode="External"/><Relationship Id="rId7" Type="http://schemas.openxmlformats.org/officeDocument/2006/relationships/hyperlink" Target="https://youtu.be/_V9eaarwu_A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youtu.be/beBLx0EZmvc" TargetMode="External"/><Relationship Id="rId5" Type="http://schemas.openxmlformats.org/officeDocument/2006/relationships/hyperlink" Target="https://youtu.be/aa5OKOg2Ops" TargetMode="External"/><Relationship Id="rId4" Type="http://schemas.openxmlformats.org/officeDocument/2006/relationships/hyperlink" Target="https://quizlet.com/_8ccrql?x=1jqt&amp;i=2tig8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DKUzCscb0Aw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ql?x=1jqt&amp;i=2tig8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608CD7D-D7E5-4E6E-81B1-2F6F4D48D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255" y="0"/>
            <a:ext cx="9453489" cy="6224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1E25497-577C-4205-AF77-1C76FA18A243}"/>
              </a:ext>
            </a:extLst>
          </p:cNvPr>
          <p:cNvSpPr txBox="1"/>
          <p:nvPr/>
        </p:nvSpPr>
        <p:spPr>
          <a:xfrm>
            <a:off x="2351311" y="2481945"/>
            <a:ext cx="1110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닦다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929E594-2E67-45C8-BC36-2B1D612F66EE}"/>
              </a:ext>
            </a:extLst>
          </p:cNvPr>
          <p:cNvSpPr txBox="1"/>
          <p:nvPr/>
        </p:nvSpPr>
        <p:spPr>
          <a:xfrm>
            <a:off x="2351311" y="3706586"/>
            <a:ext cx="1110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쓸다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709BE0-2401-4B6E-9AEF-0C19CE1BDE36}"/>
              </a:ext>
            </a:extLst>
          </p:cNvPr>
          <p:cNvSpPr txBox="1"/>
          <p:nvPr/>
        </p:nvSpPr>
        <p:spPr>
          <a:xfrm>
            <a:off x="2106375" y="5141629"/>
            <a:ext cx="1583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설거지하다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6C3660-C8DC-4C3E-A125-02DFD2FE3569}"/>
              </a:ext>
            </a:extLst>
          </p:cNvPr>
          <p:cNvSpPr txBox="1"/>
          <p:nvPr/>
        </p:nvSpPr>
        <p:spPr>
          <a:xfrm>
            <a:off x="8164286" y="4294414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정리하다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5F8D771-312E-4D35-B4B4-B9D8BD7D728A}"/>
              </a:ext>
            </a:extLst>
          </p:cNvPr>
          <p:cNvSpPr txBox="1"/>
          <p:nvPr/>
        </p:nvSpPr>
        <p:spPr>
          <a:xfrm>
            <a:off x="8164286" y="4963886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청소하다</a:t>
            </a:r>
          </a:p>
        </p:txBody>
      </p:sp>
    </p:spTree>
    <p:extLst>
      <p:ext uri="{BB962C8B-B14F-4D97-AF65-F5344CB8AC3E}">
        <p14:creationId xmlns:p14="http://schemas.microsoft.com/office/powerpoint/2010/main" val="344243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0EBEABC0-9789-4AB2-9039-67F592771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002" y="0"/>
            <a:ext cx="9773996" cy="61829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D407C92-0757-4EEB-A64D-02FAAB72379C}"/>
              </a:ext>
            </a:extLst>
          </p:cNvPr>
          <p:cNvSpPr txBox="1"/>
          <p:nvPr/>
        </p:nvSpPr>
        <p:spPr>
          <a:xfrm>
            <a:off x="6351814" y="2596243"/>
            <a:ext cx="2661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도서관에 갈래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B4AA6C5-29F3-47A3-95AE-632C4A4C86D9}"/>
              </a:ext>
            </a:extLst>
          </p:cNvPr>
          <p:cNvSpPr txBox="1"/>
          <p:nvPr/>
        </p:nvSpPr>
        <p:spPr>
          <a:xfrm>
            <a:off x="5682345" y="3820887"/>
            <a:ext cx="282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먹을래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1AC69B5-429D-47C7-B28B-C8C0201BBF65}"/>
              </a:ext>
            </a:extLst>
          </p:cNvPr>
          <p:cNvSpPr txBox="1"/>
          <p:nvPr/>
        </p:nvSpPr>
        <p:spPr>
          <a:xfrm>
            <a:off x="5486400" y="5094516"/>
            <a:ext cx="2677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사진 </a:t>
            </a:r>
            <a:r>
              <a:rPr lang="ko-KR" altLang="en-US" sz="2000" dirty="0" err="1">
                <a:solidFill>
                  <a:srgbClr val="FF0000"/>
                </a:solidFill>
              </a:rPr>
              <a:t>찍을래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03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831012C-BC1E-4B4B-A236-A8B13A01A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696" y="0"/>
            <a:ext cx="8172725" cy="60772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4B26F8E-A3FC-4662-8139-5FCB09B0E125}"/>
              </a:ext>
            </a:extLst>
          </p:cNvPr>
          <p:cNvSpPr txBox="1"/>
          <p:nvPr/>
        </p:nvSpPr>
        <p:spPr>
          <a:xfrm>
            <a:off x="5878288" y="3216730"/>
            <a:ext cx="1649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슬퍼서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E70FD12-351A-4CAC-BCA5-4CDB80785EBF}"/>
              </a:ext>
            </a:extLst>
          </p:cNvPr>
          <p:cNvSpPr txBox="1"/>
          <p:nvPr/>
        </p:nvSpPr>
        <p:spPr>
          <a:xfrm>
            <a:off x="5943607" y="4163788"/>
            <a:ext cx="1518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커서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DD36DC6-E87F-49CD-80FF-9C16EA993AEA}"/>
              </a:ext>
            </a:extLst>
          </p:cNvPr>
          <p:cNvSpPr txBox="1"/>
          <p:nvPr/>
        </p:nvSpPr>
        <p:spPr>
          <a:xfrm>
            <a:off x="5878288" y="5208816"/>
            <a:ext cx="1518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고파서</a:t>
            </a:r>
          </a:p>
        </p:txBody>
      </p:sp>
    </p:spTree>
    <p:extLst>
      <p:ext uri="{BB962C8B-B14F-4D97-AF65-F5344CB8AC3E}">
        <p14:creationId xmlns:p14="http://schemas.microsoft.com/office/powerpoint/2010/main" val="185007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72DD6EF-E64E-4186-8FB2-FFD98F989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622" y="0"/>
            <a:ext cx="8365402" cy="54773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4E96A65-5EA4-4EE3-B7AC-4FD065704307}"/>
              </a:ext>
            </a:extLst>
          </p:cNvPr>
          <p:cNvSpPr txBox="1"/>
          <p:nvPr/>
        </p:nvSpPr>
        <p:spPr>
          <a:xfrm>
            <a:off x="4669971" y="2857502"/>
            <a:ext cx="1812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이 사진을 봐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90B6623-B805-463E-B6CA-0058F49A0092}"/>
              </a:ext>
            </a:extLst>
          </p:cNvPr>
          <p:cNvSpPr txBox="1"/>
          <p:nvPr/>
        </p:nvSpPr>
        <p:spPr>
          <a:xfrm>
            <a:off x="4784271" y="3902529"/>
            <a:ext cx="2041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춤을 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9AD61FC-1A18-4FC9-96BB-728EB77F11FF}"/>
              </a:ext>
            </a:extLst>
          </p:cNvPr>
          <p:cNvSpPr txBox="1"/>
          <p:nvPr/>
        </p:nvSpPr>
        <p:spPr>
          <a:xfrm>
            <a:off x="4882245" y="5012872"/>
            <a:ext cx="1469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인사해</a:t>
            </a:r>
          </a:p>
        </p:txBody>
      </p:sp>
    </p:spTree>
    <p:extLst>
      <p:ext uri="{BB962C8B-B14F-4D97-AF65-F5344CB8AC3E}">
        <p14:creationId xmlns:p14="http://schemas.microsoft.com/office/powerpoint/2010/main" val="198326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853323E-C576-4876-A0A9-8C88F8D35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9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10ED586-809E-474F-B026-01A639648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2168"/>
            <a:ext cx="6096000" cy="454250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72A6E984-5EC5-4C53-A6CC-E7899DA95F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425"/>
          <a:stretch/>
        </p:blipFill>
        <p:spPr>
          <a:xfrm>
            <a:off x="6271625" y="752168"/>
            <a:ext cx="5805948" cy="454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7A16051-A356-4D4D-847D-8F88EF644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8911"/>
            <a:ext cx="5904763" cy="576398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C01DA32-7996-4482-B577-A5EB916069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4763" y="1224644"/>
            <a:ext cx="6287237" cy="4958300"/>
          </a:xfrm>
          <a:prstGeom prst="rect">
            <a:avLst/>
          </a:prstGeom>
        </p:spPr>
      </p:pic>
      <p:pic>
        <p:nvPicPr>
          <p:cNvPr id="2" name="Track 016">
            <a:hlinkClick r:id="" action="ppaction://media"/>
            <a:extLst>
              <a:ext uri="{FF2B5EF4-FFF2-40B4-BE49-F238E27FC236}">
                <a16:creationId xmlns="" xmlns:a16="http://schemas.microsoft.com/office/drawing/2014/main" id="{281A740C-AC92-4E35-BD10-23ECCA71B3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93228" y="310243"/>
            <a:ext cx="805543" cy="914400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6" name="타원 5">
            <a:extLst>
              <a:ext uri="{FF2B5EF4-FFF2-40B4-BE49-F238E27FC236}">
                <a16:creationId xmlns="" xmlns:a16="http://schemas.microsoft.com/office/drawing/2014/main" id="{46D2CCE9-FDBC-4766-946B-3C48F4026ACC}"/>
              </a:ext>
            </a:extLst>
          </p:cNvPr>
          <p:cNvSpPr/>
          <p:nvPr/>
        </p:nvSpPr>
        <p:spPr>
          <a:xfrm>
            <a:off x="760730" y="2792525"/>
            <a:ext cx="289968" cy="276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3EB0ABA-A9FB-49E7-8234-0B2ADCAD807F}"/>
              </a:ext>
            </a:extLst>
          </p:cNvPr>
          <p:cNvSpPr txBox="1"/>
          <p:nvPr/>
        </p:nvSpPr>
        <p:spPr>
          <a:xfrm>
            <a:off x="1045026" y="4882246"/>
            <a:ext cx="1665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쿠키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2675C4-8B46-4C21-9D8B-EE68C26070F7}"/>
              </a:ext>
            </a:extLst>
          </p:cNvPr>
          <p:cNvSpPr txBox="1"/>
          <p:nvPr/>
        </p:nvSpPr>
        <p:spPr>
          <a:xfrm>
            <a:off x="9274629" y="1877786"/>
            <a:ext cx="47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86F3FFB-A367-4482-9013-C785B16ADF93}"/>
              </a:ext>
            </a:extLst>
          </p:cNvPr>
          <p:cNvSpPr txBox="1"/>
          <p:nvPr/>
        </p:nvSpPr>
        <p:spPr>
          <a:xfrm>
            <a:off x="9323613" y="2277896"/>
            <a:ext cx="473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A5A8C00-53F2-4CE2-AA7F-427B45850F00}"/>
              </a:ext>
            </a:extLst>
          </p:cNvPr>
          <p:cNvSpPr txBox="1"/>
          <p:nvPr/>
        </p:nvSpPr>
        <p:spPr>
          <a:xfrm>
            <a:off x="9323613" y="2678006"/>
            <a:ext cx="42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="" xmlns:a16="http://schemas.microsoft.com/office/drawing/2014/main" id="{A582128A-9115-4E06-8B11-75B2DF2EE2FC}"/>
              </a:ext>
            </a:extLst>
          </p:cNvPr>
          <p:cNvSpPr/>
          <p:nvPr/>
        </p:nvSpPr>
        <p:spPr>
          <a:xfrm>
            <a:off x="8572433" y="4598283"/>
            <a:ext cx="310377" cy="283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046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7164E3B-3439-4DA9-B400-4468E069E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61963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C682B3E7-D8FD-4569-9DB4-92215E596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630" y="1417877"/>
            <a:ext cx="5572370" cy="4765066"/>
          </a:xfrm>
          <a:prstGeom prst="rect">
            <a:avLst/>
          </a:prstGeom>
        </p:spPr>
      </p:pic>
      <p:sp>
        <p:nvSpPr>
          <p:cNvPr id="4" name="타원 3">
            <a:extLst>
              <a:ext uri="{FF2B5EF4-FFF2-40B4-BE49-F238E27FC236}">
                <a16:creationId xmlns="" xmlns:a16="http://schemas.microsoft.com/office/drawing/2014/main" id="{11C1D084-CC40-4393-BAEC-B2ED89D82F35}"/>
              </a:ext>
            </a:extLst>
          </p:cNvPr>
          <p:cNvSpPr/>
          <p:nvPr/>
        </p:nvSpPr>
        <p:spPr>
          <a:xfrm>
            <a:off x="6895521" y="2025240"/>
            <a:ext cx="277586" cy="2838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CEA0AD8-6C67-4924-95D5-4C3CDB263631}"/>
              </a:ext>
            </a:extLst>
          </p:cNvPr>
          <p:cNvSpPr txBox="1"/>
          <p:nvPr/>
        </p:nvSpPr>
        <p:spPr>
          <a:xfrm>
            <a:off x="6624494" y="3494316"/>
            <a:ext cx="557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세라 집에서 한국 음식을 먹고 공원에서 놀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CBF3759-47E3-44A6-8A2D-77222D6D53D3}"/>
              </a:ext>
            </a:extLst>
          </p:cNvPr>
          <p:cNvSpPr txBox="1"/>
          <p:nvPr/>
        </p:nvSpPr>
        <p:spPr>
          <a:xfrm>
            <a:off x="9650186" y="4963884"/>
            <a:ext cx="40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A35E2B4-C174-4D98-ACD6-6F9C6CD07913}"/>
              </a:ext>
            </a:extLst>
          </p:cNvPr>
          <p:cNvSpPr txBox="1"/>
          <p:nvPr/>
        </p:nvSpPr>
        <p:spPr>
          <a:xfrm>
            <a:off x="9650186" y="5784019"/>
            <a:ext cx="40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8252459-8D66-4E79-B45D-3075FDB6E818}"/>
              </a:ext>
            </a:extLst>
          </p:cNvPr>
          <p:cNvSpPr txBox="1"/>
          <p:nvPr/>
        </p:nvSpPr>
        <p:spPr>
          <a:xfrm>
            <a:off x="9650186" y="5363994"/>
            <a:ext cx="40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8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8" grpId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73E0A09-0358-482E-9714-5212A7CEE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095999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DBB42043-0E6A-4935-94B1-DE5D32A190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6"/>
          <a:stretch/>
        </p:blipFill>
        <p:spPr>
          <a:xfrm>
            <a:off x="6096001" y="1"/>
            <a:ext cx="6095999" cy="61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587E0A9-EA4C-4BA3-98D3-12E7F2807A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550856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A01F3EA-BA3C-4FDB-A3D3-73749C03C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256" y="3429000"/>
            <a:ext cx="5636743" cy="2753944"/>
          </a:xfrm>
          <a:prstGeom prst="rect">
            <a:avLst/>
          </a:prstGeom>
        </p:spPr>
      </p:pic>
      <p:pic>
        <p:nvPicPr>
          <p:cNvPr id="4" name="온라인 미디어 3" title="￬ﾂﾬ￫ﾞﾌ￫ﾓﾤ￬ﾝﾴ ￬ﾢﾋ￬ﾕﾄ￭ﾕﾘ￫ﾊﾔ ￪ﾰﾄ￬ﾋﾝ TOP 5">
            <a:hlinkClick r:id="" action="ppaction://media"/>
            <a:extLst>
              <a:ext uri="{FF2B5EF4-FFF2-40B4-BE49-F238E27FC236}">
                <a16:creationId xmlns="" xmlns:a16="http://schemas.microsoft.com/office/drawing/2014/main" id="{3F635AB8-982B-41AD-9A7B-7A63032B3C4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550856" y="28330"/>
            <a:ext cx="564114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2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8" name="별: 꼭짓점 5개 4">
            <a:extLst>
              <a:ext uri="{FF2B5EF4-FFF2-40B4-BE49-F238E27FC236}">
                <a16:creationId xmlns="" xmlns:a16="http://schemas.microsoft.com/office/drawing/2014/main" id="{2A6DB271-6E95-4C8D-BCEA-EC32FBDFB050}"/>
              </a:ext>
            </a:extLst>
          </p:cNvPr>
          <p:cNvSpPr/>
          <p:nvPr/>
        </p:nvSpPr>
        <p:spPr>
          <a:xfrm>
            <a:off x="944217" y="3846122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별: 꼭짓점 5개 5">
            <a:extLst>
              <a:ext uri="{FF2B5EF4-FFF2-40B4-BE49-F238E27FC236}">
                <a16:creationId xmlns="" xmlns:a16="http://schemas.microsoft.com/office/drawing/2014/main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C1D2CFD-ECB1-4FF9-ACCC-99128FB41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653" y="0"/>
            <a:ext cx="8384694" cy="6188529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F1B007AB-29F4-4B93-9281-96DF3AE9F4E1}"/>
              </a:ext>
            </a:extLst>
          </p:cNvPr>
          <p:cNvSpPr/>
          <p:nvPr/>
        </p:nvSpPr>
        <p:spPr>
          <a:xfrm>
            <a:off x="5657677" y="3646287"/>
            <a:ext cx="293914" cy="2838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="" xmlns:a16="http://schemas.microsoft.com/office/drawing/2014/main" id="{A697D2B3-F130-4323-82B6-96BCC3F1A57E}"/>
              </a:ext>
            </a:extLst>
          </p:cNvPr>
          <p:cNvSpPr/>
          <p:nvPr/>
        </p:nvSpPr>
        <p:spPr>
          <a:xfrm>
            <a:off x="8178878" y="5429877"/>
            <a:ext cx="293914" cy="266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8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A4480D4B-7606-42E8-AF1E-DC2DE4E27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08" y="0"/>
            <a:ext cx="10871584" cy="6182943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="" xmlns:a16="http://schemas.microsoft.com/office/drawing/2014/main" id="{C455B0DD-B6C3-4C3C-9F3B-0697DE985C60}"/>
              </a:ext>
            </a:extLst>
          </p:cNvPr>
          <p:cNvSpPr/>
          <p:nvPr/>
        </p:nvSpPr>
        <p:spPr>
          <a:xfrm>
            <a:off x="2363656" y="1748939"/>
            <a:ext cx="385273" cy="381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="" xmlns:a16="http://schemas.microsoft.com/office/drawing/2014/main" id="{0F1A06E7-6C6F-4083-911E-0FCABA95F50A}"/>
              </a:ext>
            </a:extLst>
          </p:cNvPr>
          <p:cNvSpPr/>
          <p:nvPr/>
        </p:nvSpPr>
        <p:spPr>
          <a:xfrm>
            <a:off x="2363656" y="3648263"/>
            <a:ext cx="385273" cy="381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="" xmlns:a16="http://schemas.microsoft.com/office/drawing/2014/main" id="{41DF0422-F95A-4AC2-9F27-C679DE6EFA16}"/>
              </a:ext>
            </a:extLst>
          </p:cNvPr>
          <p:cNvSpPr/>
          <p:nvPr/>
        </p:nvSpPr>
        <p:spPr>
          <a:xfrm>
            <a:off x="4479629" y="5546895"/>
            <a:ext cx="364357" cy="381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63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4107FD1-4ADE-46FD-87FC-7FEBF2B12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978" y="0"/>
            <a:ext cx="7854043" cy="6227623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83247099-4045-492B-9F12-F5994BF4FE58}"/>
              </a:ext>
            </a:extLst>
          </p:cNvPr>
          <p:cNvSpPr/>
          <p:nvPr/>
        </p:nvSpPr>
        <p:spPr>
          <a:xfrm>
            <a:off x="7270018" y="1817862"/>
            <a:ext cx="318965" cy="286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="" xmlns:a16="http://schemas.microsoft.com/office/drawing/2014/main" id="{98B3C274-061B-4506-BFC7-4F30E7CA02F8}"/>
              </a:ext>
            </a:extLst>
          </p:cNvPr>
          <p:cNvSpPr/>
          <p:nvPr/>
        </p:nvSpPr>
        <p:spPr>
          <a:xfrm>
            <a:off x="4000751" y="3774857"/>
            <a:ext cx="296884" cy="294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="" xmlns:a16="http://schemas.microsoft.com/office/drawing/2014/main" id="{79896E86-4DEE-4CBB-BFCF-F972B55DCC5D}"/>
              </a:ext>
            </a:extLst>
          </p:cNvPr>
          <p:cNvSpPr/>
          <p:nvPr/>
        </p:nvSpPr>
        <p:spPr>
          <a:xfrm>
            <a:off x="4015343" y="5732549"/>
            <a:ext cx="296884" cy="2949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14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566BB78-C659-49AE-91D0-77A5ABE09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65" y="0"/>
            <a:ext cx="10202869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BEB4AAD-8380-43C0-A2C1-0BE26D4E0D7A}"/>
              </a:ext>
            </a:extLst>
          </p:cNvPr>
          <p:cNvSpPr txBox="1"/>
          <p:nvPr/>
        </p:nvSpPr>
        <p:spPr>
          <a:xfrm>
            <a:off x="6253844" y="2212472"/>
            <a:ext cx="1404257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치마를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3CDCFF-9600-4841-98DA-A5D8B9958331}"/>
              </a:ext>
            </a:extLst>
          </p:cNvPr>
          <p:cNvSpPr txBox="1"/>
          <p:nvPr/>
        </p:nvSpPr>
        <p:spPr>
          <a:xfrm>
            <a:off x="7168243" y="5094516"/>
            <a:ext cx="1551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신어요</a:t>
            </a:r>
          </a:p>
        </p:txBody>
      </p:sp>
    </p:spTree>
    <p:extLst>
      <p:ext uri="{BB962C8B-B14F-4D97-AF65-F5344CB8AC3E}">
        <p14:creationId xmlns:p14="http://schemas.microsoft.com/office/powerpoint/2010/main" val="380703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6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 smtClean="0">
                <a:latin typeface="+mn-ea"/>
                <a:ea typeface="+mn-ea"/>
              </a:rPr>
              <a:t>P. </a:t>
            </a:r>
            <a:r>
              <a:rPr lang="en-US" altLang="ko-KR" sz="2300" kern="0" dirty="0">
                <a:latin typeface="+mn-ea"/>
                <a:ea typeface="+mn-ea"/>
              </a:rPr>
              <a:t>26-27</a:t>
            </a:r>
            <a:r>
              <a:rPr lang="ko-KR" altLang="en-US" sz="2300" kern="0" dirty="0">
                <a:latin typeface="+mn-ea"/>
                <a:ea typeface="+mn-ea"/>
              </a:rPr>
              <a:t> </a:t>
            </a:r>
            <a:endParaRPr lang="en-US" altLang="ko-KR" sz="2300" kern="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6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000" dirty="0">
                <a:hlinkClick r:id="rId3"/>
              </a:rPr>
              <a:t>https://quizlet.com/_8ccrql?x=1jqt&amp;i=2tig8t</a:t>
            </a:r>
            <a:endParaRPr lang="en-US" altLang="ko-KR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(6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개구리 올챙이 적 생각 못한다</a:t>
            </a:r>
            <a:r>
              <a:rPr lang="en-US" altLang="ko-KR" sz="2300" kern="0" dirty="0"/>
              <a:t>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</a:t>
            </a:r>
            <a:r>
              <a:rPr lang="en-US" altLang="ko-KR" sz="2300" kern="0" dirty="0" smtClean="0"/>
              <a:t>57</a:t>
            </a:r>
            <a:r>
              <a:rPr lang="ko-KR" altLang="en-US" sz="2300" kern="0" dirty="0" smtClean="0"/>
              <a:t>에 있는</a:t>
            </a:r>
            <a:r>
              <a:rPr lang="en-US" altLang="ko-KR" sz="2300" kern="0" dirty="0" smtClean="0"/>
              <a:t> 1</a:t>
            </a:r>
            <a:r>
              <a:rPr lang="ko-KR" altLang="en-US" sz="2300" kern="0" dirty="0" smtClean="0"/>
              <a:t>번 지문 </a:t>
            </a:r>
            <a:r>
              <a:rPr lang="en-US" altLang="ko-KR" sz="2300" kern="0" dirty="0"/>
              <a:t>2</a:t>
            </a:r>
            <a:r>
              <a:rPr lang="ko-KR" altLang="en-US" sz="2300" kern="0" dirty="0"/>
              <a:t>개를  </a:t>
            </a:r>
            <a:r>
              <a:rPr lang="en-US" altLang="ko-KR" sz="2300" kern="0" dirty="0">
                <a:hlinkClick r:id="rId4"/>
              </a:rPr>
              <a:t>https://www.lingt.com</a:t>
            </a:r>
            <a:r>
              <a:rPr lang="en-US" altLang="ko-KR" sz="2300" kern="0" dirty="0" smtClean="0">
                <a:hlinkClick r:id="rId4"/>
              </a:rPr>
              <a:t>/</a:t>
            </a:r>
            <a:r>
              <a:rPr lang="en-US" altLang="ko-KR" sz="2300" kern="0" dirty="0" smtClean="0"/>
              <a:t> </a:t>
            </a:r>
            <a:r>
              <a:rPr lang="ko-KR" altLang="en-US" sz="2300" kern="0" dirty="0" smtClean="0"/>
              <a:t>들어가서 </a:t>
            </a:r>
            <a:r>
              <a:rPr lang="ko-KR" altLang="en-US" sz="2300" kern="0" dirty="0"/>
              <a:t>본인의 목소리 읽는 것을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B4DD0F0-F497-4E11-A9FE-86CA0975C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788467" cy="71522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1AFC8B66-9EC5-4369-B84B-89610C23B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98071"/>
            <a:ext cx="8655113" cy="5284872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89D7E7B6-418C-4261-9F77-02751CDB6D44}"/>
              </a:ext>
            </a:extLst>
          </p:cNvPr>
          <p:cNvSpPr/>
          <p:nvPr/>
        </p:nvSpPr>
        <p:spPr>
          <a:xfrm>
            <a:off x="6596743" y="457200"/>
            <a:ext cx="2057400" cy="2383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925BF7AC-090C-4843-B678-1AAAD18E78D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21" t="257" r="11892" b="38832"/>
          <a:stretch/>
        </p:blipFill>
        <p:spPr>
          <a:xfrm>
            <a:off x="7636329" y="0"/>
            <a:ext cx="4555671" cy="320598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2C35ADB1-8A72-4DFD-B2D9-BDEFE271DE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5622" y="3205986"/>
            <a:ext cx="3136378" cy="2976957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BE901EC3-6C8B-4D62-9C24-14B250353D5F}"/>
              </a:ext>
            </a:extLst>
          </p:cNvPr>
          <p:cNvSpPr/>
          <p:nvPr/>
        </p:nvSpPr>
        <p:spPr>
          <a:xfrm>
            <a:off x="7233557" y="0"/>
            <a:ext cx="1191986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7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DC4373E-963B-48B4-8F77-C61DCDBBE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8033657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9E3C00D-A55B-47D2-B934-0EE7F84BB8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44" t="9341" r="8051"/>
          <a:stretch/>
        </p:blipFill>
        <p:spPr>
          <a:xfrm>
            <a:off x="8033656" y="5370"/>
            <a:ext cx="4158344" cy="285212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6CFE89A2-8C1F-4375-8FDC-DC0965E73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656" y="3543301"/>
            <a:ext cx="4158344" cy="263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B833088-DBDF-4E6C-94D2-8B3F9A87A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131" y="0"/>
            <a:ext cx="9831737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6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51066FE-40DA-443F-AC03-634E55E21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429592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1AA83D44-8FF4-41B8-AE99-4E2A11DAB9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614" y="2091909"/>
            <a:ext cx="4011386" cy="307307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360DA08E-E8D8-4E80-9FE8-3A535F5C3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09861" y="0"/>
            <a:ext cx="2382139" cy="227243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21D80277-BE6C-4688-A019-F7CA312B55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27810" y="5164988"/>
            <a:ext cx="2064190" cy="101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48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76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379825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 5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5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/>
              <a:t> </a:t>
            </a:r>
            <a:r>
              <a:rPr lang="en-US" altLang="ko-KR" dirty="0">
                <a:hlinkClick r:id="rId3"/>
              </a:rPr>
              <a:t>https://quizlet.com/_8ccrdr?x=1jqt&amp;i=2tig8t</a:t>
            </a:r>
            <a:endParaRPr lang="en-US" altLang="ko-K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altLang="ko-KR" sz="2400" dirty="0"/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1A0C90D-EE4F-4665-A27B-0865D1036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625" y="0"/>
            <a:ext cx="9270749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6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5B25D08-B981-4DB5-B166-BD33E25AF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792" y="28366"/>
            <a:ext cx="8866415" cy="615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0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11B35DE-FDDA-4C18-91D7-36CFB0117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342077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541889F-16A9-4E6E-8EE8-1E260709A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077" y="898071"/>
            <a:ext cx="5849923" cy="528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AD797D4-8058-4F38-9395-A3C6AE5A57BD}"/>
              </a:ext>
            </a:extLst>
          </p:cNvPr>
          <p:cNvSpPr txBox="1"/>
          <p:nvPr/>
        </p:nvSpPr>
        <p:spPr>
          <a:xfrm>
            <a:off x="0" y="203141"/>
            <a:ext cx="1208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통일 신라와 발해</a:t>
            </a:r>
          </a:p>
        </p:txBody>
      </p:sp>
      <p:pic>
        <p:nvPicPr>
          <p:cNvPr id="2" name="온라인 미디어 1" title="￫ﾰﾜ￭ﾕﾴ ￫ﾌﾀ￬ﾡﾰ￬ﾘﾁ￬ﾝﾘ ￪ﾳﾠ￪ﾵﾬ￫ﾠﾤ ￪ﾳﾄ￬ﾊﾹ | ￫ﾰﾜ￭ﾕﾴ￫ﾊﾔ ￬ﾖﾴ￫ﾊﾐ ￫ﾂﾘ￫ﾝﾼ￬ﾝﾘ ￬ﾗﾭ￬ﾂﾬ￬ﾝﾼ￪ﾹﾌ? | ￭ﾕﾜ￪ﾵﾭ￬ﾂﾬ ￫ﾂﾨ￫ﾶﾁ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="" xmlns:a16="http://schemas.microsoft.com/office/drawing/2014/main" id="{FB5D0092-9A52-4BE6-8D4A-7874C58972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324785" y="1502229"/>
            <a:ext cx="5867215" cy="4261757"/>
          </a:xfrm>
          <a:prstGeom prst="rect">
            <a:avLst/>
          </a:prstGeom>
        </p:spPr>
      </p:pic>
      <p:pic>
        <p:nvPicPr>
          <p:cNvPr id="4" name="온라인 미디어 3" title="￬ﾛﾐ￭ﾚﾨ￫ﾌﾀ￬ﾂﾬ￬ﾙﾀ ￭ﾕﾴ￪ﾳﾨ ￫ﾬﾼ | ￭ﾆﾵ￬ﾝﾼ￬ﾋﾠ￫ﾝﾼ ￬ﾋﾜ￫ﾌﾀ, ￬ﾛﾐ￭ﾚﾨ￫ﾌﾀ￬ﾂﾬ vs. ￬ﾝﾘ￬ﾃﾁ￫ﾌﾀ￬ﾂﾬ | ￭ﾕﾜ￪ﾵﾭ￬ﾂﾬ ￫ﾂﾨ￫ﾶﾁ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="" xmlns:a16="http://schemas.microsoft.com/office/drawing/2014/main" id="{1D58AC11-AB98-41E3-B7E9-00A16E3904F4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-54244" y="1502229"/>
            <a:ext cx="6150244" cy="426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ﾴﾈ￫ﾓﾱ ￬ﾊﾤ￭ﾆﾠ￫ﾦﾬ ￭ﾕﾜ￪ﾵﾭ￬ﾂﾬ(1) - 08￪ﾰﾕ ￬ﾂﾼ￪ﾵﾭ￭ﾆﾵ￬ﾝﾼ￪ﾳﾼ ￫ﾰﾜ￭ﾕﾴ￬ﾝﾘ ￪ﾱﾴ￪ﾵﾭ (2)">
            <a:hlinkClick r:id="" action="ppaction://media"/>
            <a:extLst>
              <a:ext uri="{FF2B5EF4-FFF2-40B4-BE49-F238E27FC236}">
                <a16:creationId xmlns="" xmlns:a16="http://schemas.microsoft.com/office/drawing/2014/main" id="{701FD2A7-6712-4E5F-AFB5-B51461F9670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61357" y="914400"/>
            <a:ext cx="9669285" cy="52685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494720-7444-4656-9B03-D2A35E935136}"/>
              </a:ext>
            </a:extLst>
          </p:cNvPr>
          <p:cNvSpPr txBox="1"/>
          <p:nvPr/>
        </p:nvSpPr>
        <p:spPr>
          <a:xfrm>
            <a:off x="1197033" y="97974"/>
            <a:ext cx="9722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초등 스토리 한국사</a:t>
            </a:r>
            <a:r>
              <a:rPr lang="en-US" altLang="ko-KR" sz="3200" dirty="0">
                <a:latin typeface="+mn-ea"/>
              </a:rPr>
              <a:t> -</a:t>
            </a:r>
            <a:r>
              <a:rPr lang="ko-KR" altLang="en-US" sz="3200" dirty="0">
                <a:latin typeface="+mn-ea"/>
              </a:rPr>
              <a:t> 삼국통일과 발해의 건국 </a:t>
            </a:r>
            <a:r>
              <a:rPr lang="en-US" altLang="ko-KR" sz="3200" dirty="0">
                <a:latin typeface="+mn-ea"/>
              </a:rPr>
              <a:t>(2)</a:t>
            </a:r>
          </a:p>
        </p:txBody>
      </p:sp>
    </p:spTree>
    <p:extLst>
      <p:ext uri="{BB962C8B-B14F-4D97-AF65-F5344CB8AC3E}">
        <p14:creationId xmlns:p14="http://schemas.microsoft.com/office/powerpoint/2010/main" val="320477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A6D8DA5-7C80-4227-AF73-A054491956FD}"/>
              </a:ext>
            </a:extLst>
          </p:cNvPr>
          <p:cNvSpPr txBox="1"/>
          <p:nvPr/>
        </p:nvSpPr>
        <p:spPr>
          <a:xfrm>
            <a:off x="0" y="16323"/>
            <a:ext cx="12192000" cy="827406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세상의 근심걱정을 없애고 나라를 평안하게 만든다는 신문왕의 피리 이름은 무엇인가요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통일 신라 시대 때 많은 귀족들과 백성들이 절을 짓고 부처님을 모셨습니다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어떤 종교를 믿었나요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 동굴에서 해골에 담긴 물을 마시고 깨달음을 얻은 스님은 누구입니까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/>
              <a:t>당나라로 가서 열심히 불교 공부를 한 스님은 누구입니까</a:t>
            </a:r>
            <a:r>
              <a:rPr lang="en-US" altLang="ko-KR" sz="2000" dirty="0"/>
              <a:t>?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sz="2000" dirty="0"/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000" dirty="0" smtClean="0"/>
              <a:t>설총 </a:t>
            </a:r>
            <a:r>
              <a:rPr lang="en-US" altLang="ko-KR" sz="2000" dirty="0" smtClean="0"/>
              <a:t>(</a:t>
            </a:r>
            <a:r>
              <a:rPr lang="ko-KR" altLang="en-US" sz="2000" dirty="0"/>
              <a:t>원효대사의 아들</a:t>
            </a:r>
            <a:r>
              <a:rPr lang="en-US" altLang="ko-KR" sz="2000" dirty="0"/>
              <a:t>)</a:t>
            </a:r>
            <a:r>
              <a:rPr lang="ko-KR" altLang="en-US" sz="2000" dirty="0"/>
              <a:t>이 정리한 </a:t>
            </a:r>
            <a:r>
              <a:rPr lang="ko-KR" altLang="en-US" sz="2000" dirty="0" smtClean="0"/>
              <a:t>이두 문자란 </a:t>
            </a:r>
            <a:r>
              <a:rPr lang="ko-KR" altLang="en-US" sz="2000" dirty="0"/>
              <a:t>무엇일까요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 </a:t>
            </a:r>
            <a:endParaRPr lang="en-US" altLang="ko-KR" sz="2000" dirty="0"/>
          </a:p>
          <a:p>
            <a:pPr>
              <a:lnSpc>
                <a:spcPct val="200000"/>
              </a:lnSpc>
            </a:pPr>
            <a:r>
              <a:rPr lang="en-US" altLang="ko-KR" sz="2000" dirty="0"/>
              <a:t>6) </a:t>
            </a:r>
            <a:r>
              <a:rPr lang="ko-KR" altLang="en-US" sz="2000" dirty="0" err="1"/>
              <a:t>발해를</a:t>
            </a:r>
            <a:r>
              <a:rPr lang="ko-KR" altLang="en-US" sz="2000" dirty="0"/>
              <a:t> 세운 사람은 누구인가요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r>
              <a:rPr lang="en-US" altLang="ko-KR" sz="2000" dirty="0"/>
              <a:t>7) </a:t>
            </a:r>
            <a:r>
              <a:rPr lang="ko-KR" altLang="en-US" sz="2000" dirty="0"/>
              <a:t>발해는 어느 나라를 계승하였나요</a:t>
            </a:r>
            <a:r>
              <a:rPr lang="en-US" altLang="ko-KR" sz="2000" dirty="0"/>
              <a:t>?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en-US" altLang="ko-KR" dirty="0"/>
          </a:p>
          <a:p>
            <a:pPr marL="342900" indent="-342900">
              <a:lnSpc>
                <a:spcPct val="150000"/>
              </a:lnSpc>
              <a:buAutoNum type="arabicParenR"/>
            </a:pPr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544E2D9-0660-4C1E-81E8-4974B0594A71}"/>
              </a:ext>
            </a:extLst>
          </p:cNvPr>
          <p:cNvSpPr txBox="1"/>
          <p:nvPr/>
        </p:nvSpPr>
        <p:spPr>
          <a:xfrm>
            <a:off x="7413177" y="947069"/>
            <a:ext cx="2677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만파식적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4901A4-3A89-49B7-A9C7-49FD9977D644}"/>
              </a:ext>
            </a:extLst>
          </p:cNvPr>
          <p:cNvSpPr txBox="1"/>
          <p:nvPr/>
        </p:nvSpPr>
        <p:spPr>
          <a:xfrm>
            <a:off x="9388936" y="1828806"/>
            <a:ext cx="1306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불교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5E8E2B61-C653-497A-B6C4-1F4DEF13697F}"/>
              </a:ext>
            </a:extLst>
          </p:cNvPr>
          <p:cNvSpPr txBox="1"/>
          <p:nvPr/>
        </p:nvSpPr>
        <p:spPr>
          <a:xfrm>
            <a:off x="7380510" y="2775862"/>
            <a:ext cx="2367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원효대사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DE77751-36BA-4CA1-A775-8138F02A49D9}"/>
              </a:ext>
            </a:extLst>
          </p:cNvPr>
          <p:cNvSpPr txBox="1"/>
          <p:nvPr/>
        </p:nvSpPr>
        <p:spPr>
          <a:xfrm>
            <a:off x="6923313" y="3608619"/>
            <a:ext cx="1894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의상대사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32D8E58-DC80-42E5-B417-3CE35717E84F}"/>
              </a:ext>
            </a:extLst>
          </p:cNvPr>
          <p:cNvSpPr txBox="1"/>
          <p:nvPr/>
        </p:nvSpPr>
        <p:spPr>
          <a:xfrm>
            <a:off x="345332" y="4702634"/>
            <a:ext cx="11846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중국의 한자가 복잡해서 우리말을 한자의 뜻과 음을 이용해 좀 더 쉽게  기록한 것을 이두 문자라 한다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0F7EA42C-7970-4E38-A501-6EC2CAA4843D}"/>
              </a:ext>
            </a:extLst>
          </p:cNvPr>
          <p:cNvSpPr txBox="1"/>
          <p:nvPr/>
        </p:nvSpPr>
        <p:spPr>
          <a:xfrm>
            <a:off x="0" y="652584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D2B9284-0193-4E0A-A62B-C229360E7596}"/>
              </a:ext>
            </a:extLst>
          </p:cNvPr>
          <p:cNvSpPr txBox="1"/>
          <p:nvPr/>
        </p:nvSpPr>
        <p:spPr>
          <a:xfrm>
            <a:off x="4114807" y="538841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rgbClr val="FF0000"/>
                </a:solidFill>
              </a:rPr>
              <a:t>대조영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17F5850-19CD-4429-B3C1-A76EE5D5F4F4}"/>
              </a:ext>
            </a:extLst>
          </p:cNvPr>
          <p:cNvSpPr txBox="1"/>
          <p:nvPr/>
        </p:nvSpPr>
        <p:spPr>
          <a:xfrm>
            <a:off x="4523014" y="6084969"/>
            <a:ext cx="2139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고구려</a:t>
            </a:r>
          </a:p>
        </p:txBody>
      </p:sp>
    </p:spTree>
    <p:extLst>
      <p:ext uri="{BB962C8B-B14F-4D97-AF65-F5344CB8AC3E}">
        <p14:creationId xmlns:p14="http://schemas.microsoft.com/office/powerpoint/2010/main" val="214036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2" grpId="0"/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6627" y="173648"/>
            <a:ext cx="12175373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ㅎ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+ 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ㄷ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→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ㅌ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BF3E9B-9046-4827-9104-D4D39CFB1AB9}"/>
              </a:ext>
            </a:extLst>
          </p:cNvPr>
          <p:cNvSpPr txBox="1"/>
          <p:nvPr/>
        </p:nvSpPr>
        <p:spPr>
          <a:xfrm>
            <a:off x="180512" y="1051257"/>
            <a:ext cx="11853645" cy="52629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  좋다 </a:t>
            </a:r>
            <a:r>
              <a:rPr lang="en-US" altLang="ko-KR" sz="3200" dirty="0"/>
              <a:t>[ </a:t>
            </a:r>
            <a:r>
              <a:rPr lang="ko-KR" altLang="en-US" sz="3200" dirty="0"/>
              <a:t>조타 </a:t>
            </a:r>
            <a:r>
              <a:rPr lang="en-US" altLang="ko-KR" sz="3200" dirty="0"/>
              <a:t>]      </a:t>
            </a:r>
            <a:r>
              <a:rPr lang="ko-KR" altLang="en-US" sz="3200" dirty="0"/>
              <a:t>괜찮다</a:t>
            </a:r>
            <a:r>
              <a:rPr lang="en-US" altLang="ko-KR" sz="3200" dirty="0"/>
              <a:t> [ </a:t>
            </a:r>
            <a:r>
              <a:rPr lang="ko-KR" altLang="en-US" sz="3200" dirty="0" err="1"/>
              <a:t>괜찬타</a:t>
            </a:r>
            <a:r>
              <a:rPr lang="ko-KR" altLang="en-US" sz="3200" dirty="0"/>
              <a:t> </a:t>
            </a:r>
            <a:r>
              <a:rPr lang="en-US" altLang="ko-KR" sz="3200" dirty="0"/>
              <a:t>]        </a:t>
            </a:r>
            <a:r>
              <a:rPr lang="ko-KR" altLang="en-US" sz="3200" dirty="0"/>
              <a:t>파랗다 </a:t>
            </a:r>
            <a:r>
              <a:rPr lang="en-US" altLang="ko-KR" sz="3200" dirty="0"/>
              <a:t>[ </a:t>
            </a:r>
            <a:r>
              <a:rPr lang="ko-KR" altLang="en-US" sz="3200" dirty="0" err="1"/>
              <a:t>파라타</a:t>
            </a:r>
            <a:r>
              <a:rPr lang="en-US" altLang="ko-KR" sz="3200" dirty="0"/>
              <a:t>]       </a:t>
            </a:r>
          </a:p>
          <a:p>
            <a:r>
              <a:rPr lang="en-US" altLang="ko-KR" sz="3200" dirty="0"/>
              <a:t>  </a:t>
            </a:r>
          </a:p>
          <a:p>
            <a:r>
              <a:rPr lang="ko-KR" altLang="en-US" sz="3200" dirty="0"/>
              <a:t>            </a:t>
            </a:r>
            <a:r>
              <a:rPr lang="en-US" altLang="ko-KR" sz="3200" dirty="0"/>
              <a:t>‘</a:t>
            </a:r>
            <a:r>
              <a:rPr lang="ko-KR" altLang="en-US" sz="3200" dirty="0" err="1"/>
              <a:t>ㅎ</a:t>
            </a:r>
            <a:r>
              <a:rPr lang="en-US" altLang="ko-KR" sz="3200" dirty="0"/>
              <a:t>’ </a:t>
            </a:r>
            <a:r>
              <a:rPr lang="ko-KR" altLang="en-US" sz="3200" dirty="0"/>
              <a:t>과 </a:t>
            </a:r>
            <a:r>
              <a:rPr lang="en-US" altLang="ko-KR" sz="3200" dirty="0"/>
              <a:t>‘</a:t>
            </a:r>
            <a:r>
              <a:rPr lang="ko-KR" altLang="en-US" sz="3200" dirty="0"/>
              <a:t>ㄷ</a:t>
            </a:r>
            <a:r>
              <a:rPr lang="en-US" altLang="ko-KR" sz="3200" dirty="0"/>
              <a:t>’ </a:t>
            </a:r>
            <a:r>
              <a:rPr lang="ko-KR" altLang="en-US" sz="3200" dirty="0"/>
              <a:t>이 만나면 </a:t>
            </a:r>
            <a:r>
              <a:rPr lang="en-US" altLang="ko-KR" sz="3200" dirty="0"/>
              <a:t>[</a:t>
            </a:r>
            <a:r>
              <a:rPr lang="ko-KR" altLang="en-US" sz="3200" dirty="0"/>
              <a:t>ㅌ</a:t>
            </a:r>
            <a:r>
              <a:rPr lang="en-US" altLang="ko-KR" sz="3200" dirty="0"/>
              <a:t>]</a:t>
            </a:r>
            <a:r>
              <a:rPr lang="ko-KR" altLang="en-US" sz="3200" dirty="0"/>
              <a:t>으로 발음된다</a:t>
            </a:r>
            <a:r>
              <a:rPr lang="en-US" altLang="ko-KR" sz="3200" dirty="0"/>
              <a:t>. </a:t>
            </a:r>
            <a:endParaRPr lang="en-US" altLang="ko-KR" sz="3200" dirty="0" smtClean="0"/>
          </a:p>
          <a:p>
            <a:endParaRPr lang="en-US" altLang="ko-KR" sz="2000" dirty="0"/>
          </a:p>
          <a:p>
            <a:pPr marL="803275" indent="-514350">
              <a:lnSpc>
                <a:spcPct val="200000"/>
              </a:lnSpc>
            </a:pPr>
            <a:r>
              <a:rPr lang="ko-KR" altLang="en-US" sz="3200" dirty="0"/>
              <a:t>밑줄 친 부분에 주의해서 다음 문장을 큰 소리로 </a:t>
            </a:r>
            <a:r>
              <a:rPr lang="ko-KR" altLang="en-US" sz="3200" dirty="0" smtClean="0"/>
              <a:t>읽어 봅시다</a:t>
            </a:r>
            <a:r>
              <a:rPr lang="en-US" altLang="ko-KR" sz="3200" dirty="0"/>
              <a:t>. </a:t>
            </a:r>
          </a:p>
          <a:p>
            <a:pPr marL="803275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저는 운동을 잘 </a:t>
            </a:r>
            <a:r>
              <a:rPr lang="ko-KR" altLang="en-US" sz="3200" u="sng" dirty="0">
                <a:solidFill>
                  <a:srgbClr val="FF0000"/>
                </a:solidFill>
              </a:rPr>
              <a:t>못 합니다</a:t>
            </a:r>
            <a:r>
              <a:rPr lang="en-US" altLang="ko-KR" sz="3200" dirty="0"/>
              <a:t>. </a:t>
            </a:r>
          </a:p>
          <a:p>
            <a:pPr marL="803275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이것과 저것은 값이 </a:t>
            </a:r>
            <a:r>
              <a:rPr lang="ko-KR" altLang="en-US" sz="3200" u="sng" dirty="0">
                <a:solidFill>
                  <a:srgbClr val="FF0000"/>
                </a:solidFill>
              </a:rPr>
              <a:t>비슷해요</a:t>
            </a:r>
            <a:r>
              <a:rPr lang="en-US" altLang="ko-KR" sz="3200" dirty="0"/>
              <a:t>.</a:t>
            </a:r>
          </a:p>
          <a:p>
            <a:pPr marL="803275" indent="-514350">
              <a:lnSpc>
                <a:spcPct val="150000"/>
              </a:lnSpc>
              <a:buAutoNum type="arabicParenR"/>
            </a:pPr>
            <a:r>
              <a:rPr lang="ko-KR" altLang="en-US" sz="3200" dirty="0"/>
              <a:t>사과가 정말 </a:t>
            </a:r>
            <a:r>
              <a:rPr lang="ko-KR" altLang="en-US" sz="3200" u="sng" dirty="0">
                <a:solidFill>
                  <a:srgbClr val="FF0000"/>
                </a:solidFill>
              </a:rPr>
              <a:t>빨갛다</a:t>
            </a:r>
            <a:r>
              <a:rPr lang="en-US" altLang="ko-KR" sz="3200" dirty="0"/>
              <a:t>. </a:t>
            </a:r>
            <a:endParaRPr lang="ko-KR" altLang="en-US" sz="3200" dirty="0"/>
          </a:p>
        </p:txBody>
      </p:sp>
      <p:sp>
        <p:nvSpPr>
          <p:cNvPr id="10" name="화살표: 오른쪽 9">
            <a:extLst>
              <a:ext uri="{FF2B5EF4-FFF2-40B4-BE49-F238E27FC236}">
                <a16:creationId xmlns="" xmlns:a16="http://schemas.microsoft.com/office/drawing/2014/main" id="{94BF05D0-4639-4253-81B0-8C3913542783}"/>
              </a:ext>
            </a:extLst>
          </p:cNvPr>
          <p:cNvSpPr/>
          <p:nvPr/>
        </p:nvSpPr>
        <p:spPr>
          <a:xfrm>
            <a:off x="312925" y="2027227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22216"/>
            <a:ext cx="10961914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740220"/>
            <a:ext cx="10515600" cy="5371427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smtClean="0">
                <a:latin typeface="+mn-ea"/>
                <a:ea typeface="+mn-ea"/>
              </a:rPr>
              <a:t>재외동포를 </a:t>
            </a:r>
            <a:r>
              <a:rPr lang="ko-KR" altLang="en-US" sz="1600" dirty="0">
                <a:latin typeface="+mn-ea"/>
                <a:ea typeface="+mn-ea"/>
              </a:rPr>
              <a:t>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영어권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재외동포를 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범용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한글학교 </a:t>
            </a:r>
            <a:r>
              <a:rPr lang="ko-KR" altLang="en-US" sz="1600" dirty="0" err="1">
                <a:latin typeface="+mn-ea"/>
                <a:ea typeface="+mn-ea"/>
              </a:rPr>
              <a:t>학생용</a:t>
            </a:r>
            <a:r>
              <a:rPr lang="ko-KR" altLang="en-US" sz="1600" dirty="0">
                <a:latin typeface="+mn-ea"/>
                <a:ea typeface="+mn-ea"/>
              </a:rPr>
              <a:t> 동화로 배우는 한국어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재외동포교육진흥재단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한국어 </a:t>
            </a:r>
            <a:r>
              <a:rPr lang="en-US" altLang="ko-KR" sz="1600" dirty="0">
                <a:latin typeface="+mn-ea"/>
                <a:ea typeface="+mn-ea"/>
              </a:rPr>
              <a:t>3. </a:t>
            </a:r>
            <a:r>
              <a:rPr lang="ko-KR" altLang="en-US" sz="1600" dirty="0">
                <a:latin typeface="+mn-ea"/>
                <a:ea typeface="+mn-ea"/>
              </a:rPr>
              <a:t>한국교육과정 평가원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국제교육진흥원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err="1"/>
              <a:t>깨비</a:t>
            </a:r>
            <a:r>
              <a:rPr lang="ko-KR" altLang="en-US" sz="1600" dirty="0"/>
              <a:t> </a:t>
            </a:r>
            <a:r>
              <a:rPr lang="ko-KR" altLang="en-US" sz="1600" dirty="0" err="1"/>
              <a:t>키즈</a:t>
            </a:r>
            <a:r>
              <a:rPr lang="ko-KR" altLang="en-US" sz="1600" dirty="0"/>
              <a:t> 속담 </a:t>
            </a:r>
            <a:r>
              <a:rPr lang="en-US" altLang="ko-KR" sz="1600" dirty="0">
                <a:hlinkClick r:id="rId3"/>
              </a:rPr>
              <a:t>https://youtu.be/DKUzCscb0Aw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Quizlet  </a:t>
            </a:r>
            <a:r>
              <a:rPr lang="en-US" altLang="ko-KR" sz="1600" kern="1200" dirty="0">
                <a:solidFill>
                  <a:schemeClr val="tx1"/>
                </a:solidFill>
                <a:hlinkClick r:id="rId4"/>
              </a:rPr>
              <a:t>https://quizlet.com/_8ccrql?x=1jqt&amp;i=2tig8t</a:t>
            </a:r>
            <a:endParaRPr lang="en-US" altLang="ko-KR" sz="1600" kern="1200" dirty="0">
              <a:solidFill>
                <a:schemeClr val="tx1"/>
              </a:solidFill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5"/>
              </a:rPr>
              <a:t>https://youtu.be/aa5OKOg2Ops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https://youtu.be/beBLx0EZmvc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en-US" altLang="ko-KR" sz="1600" dirty="0">
                <a:hlinkClick r:id="rId7"/>
              </a:rPr>
              <a:t>https://youtu.be/_V9eaarwu_A 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8"/>
              </a:rPr>
              <a:t>https://youtu.be/YieLvZOyyeI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b="1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kern="1200" dirty="0">
              <a:solidFill>
                <a:schemeClr val="tx1"/>
              </a:solidFill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20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2000" dirty="0"/>
          </a:p>
          <a:p>
            <a:pPr marL="114300" indent="0">
              <a:lnSpc>
                <a:spcPct val="170000"/>
              </a:lnSpc>
              <a:buNone/>
            </a:pPr>
            <a:endParaRPr lang="en-US" altLang="ko-KR" sz="19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제목 1">
            <a:extLst>
              <a:ext uri="{FF2B5EF4-FFF2-40B4-BE49-F238E27FC236}">
                <a16:creationId xmlns="" xmlns:a16="http://schemas.microsoft.com/office/drawing/2014/main" id="{335A9B08-B9BB-4A3C-A79B-F933D6822215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개구리 올챙이 적 생각 못한다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2" name="온라인 미디어 1" title="￪ﾰﾜ￪ﾵﾬ￫ﾦﾬ ￬ﾘﾬ￬ﾱﾙ￬ﾝﾴ ￬ﾠﾁ ￬ﾃﾝ￪ﾰﾁ ￫ﾪﾻ ￭ﾕﾜ￫ﾋﾤ | ￬ﾆﾍ￫ﾋﾴ￪ﾳﾼ￪ﾲﾩ￬ﾖﾸ | ￬ﾚﾰ￫ﾦﾬ￫ﾂﾘ￫ﾝﾼ ￬ﾆﾍ￫ﾋﾴ | ￪ﾹﾨ￫ﾹﾄ￭ﾂﾤ￬ﾦﾈ KEBIKIDS">
            <a:hlinkClick r:id="" action="ppaction://media"/>
            <a:extLst>
              <a:ext uri="{FF2B5EF4-FFF2-40B4-BE49-F238E27FC236}">
                <a16:creationId xmlns="" xmlns:a16="http://schemas.microsoft.com/office/drawing/2014/main" id="{1666416D-9918-404C-98CB-EC9596AA7F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12372" y="870438"/>
            <a:ext cx="10221685" cy="5312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7DAE353-87FE-46A6-A7FF-32707B716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659" y="9227"/>
            <a:ext cx="8454682" cy="61737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F47D267-12E1-41A4-844B-A26929014A65}"/>
              </a:ext>
            </a:extLst>
          </p:cNvPr>
          <p:cNvSpPr txBox="1"/>
          <p:nvPr/>
        </p:nvSpPr>
        <p:spPr>
          <a:xfrm>
            <a:off x="163286" y="5617029"/>
            <a:ext cx="1534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/>
              <a:t>P. </a:t>
            </a:r>
            <a:r>
              <a:rPr lang="en-US" altLang="ko-KR" sz="2400" dirty="0"/>
              <a:t>52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4794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AF05D9E-08FB-46F3-BA98-E3DB46ACF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30" y="0"/>
            <a:ext cx="12169669" cy="6182943"/>
          </a:xfrm>
          <a:prstGeom prst="rect">
            <a:avLst/>
          </a:prstGeom>
        </p:spPr>
      </p:pic>
      <p:pic>
        <p:nvPicPr>
          <p:cNvPr id="3" name="Track 015">
            <a:hlinkClick r:id="" action="ppaction://media"/>
            <a:extLst>
              <a:ext uri="{FF2B5EF4-FFF2-40B4-BE49-F238E27FC236}">
                <a16:creationId xmlns="" xmlns:a16="http://schemas.microsoft.com/office/drawing/2014/main" id="{E8C41DE6-D50F-4B31-810C-DEA40C058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88062" y="308508"/>
            <a:ext cx="970671" cy="970671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18136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9375">
              <a:srgbClr val="B6C8E7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AFCEA3F-E438-4A85-8811-E6895AF50E8E}"/>
              </a:ext>
            </a:extLst>
          </p:cNvPr>
          <p:cNvSpPr txBox="1"/>
          <p:nvPr/>
        </p:nvSpPr>
        <p:spPr>
          <a:xfrm>
            <a:off x="818151" y="45258"/>
            <a:ext cx="10137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600" dirty="0"/>
              <a:t>지금까지 배웠던 문법 표현들을 복습해 봅시다</a:t>
            </a:r>
            <a:r>
              <a:rPr lang="en-US" altLang="ko-KR" sz="3600" dirty="0"/>
              <a:t>!</a:t>
            </a:r>
            <a:endParaRPr lang="ko-KR" alt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52C306-A20D-4767-95E3-C9534710EF50}"/>
              </a:ext>
            </a:extLst>
          </p:cNvPr>
          <p:cNvSpPr txBox="1"/>
          <p:nvPr/>
        </p:nvSpPr>
        <p:spPr>
          <a:xfrm>
            <a:off x="-16042" y="799428"/>
            <a:ext cx="12192000" cy="60016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32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3200" dirty="0"/>
              <a:t> </a:t>
            </a:r>
            <a:r>
              <a:rPr lang="en-US" altLang="ko-KR" sz="3200" dirty="0"/>
              <a:t>-</a:t>
            </a:r>
            <a:r>
              <a:rPr lang="ko-KR" altLang="en-US" sz="3200" dirty="0" smtClean="0"/>
              <a:t>아</a:t>
            </a:r>
            <a:r>
              <a:rPr lang="en-US" altLang="ko-KR" sz="3200" dirty="0"/>
              <a:t>/</a:t>
            </a:r>
            <a:r>
              <a:rPr lang="ko-KR" altLang="en-US" sz="3200" dirty="0"/>
              <a:t>어           </a:t>
            </a: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/>
              <a:t>                  </a:t>
            </a:r>
          </a:p>
          <a:p>
            <a:pPr>
              <a:lnSpc>
                <a:spcPct val="250000"/>
              </a:lnSpc>
            </a:pPr>
            <a:endParaRPr lang="en-US" altLang="ko-KR" sz="3200" dirty="0"/>
          </a:p>
          <a:p>
            <a:pPr>
              <a:lnSpc>
                <a:spcPct val="250000"/>
              </a:lnSpc>
            </a:pPr>
            <a:r>
              <a:rPr lang="en-US" altLang="ko-KR" sz="3200" dirty="0"/>
              <a:t>2. </a:t>
            </a:r>
            <a:r>
              <a:rPr lang="en-US" altLang="ko-KR" sz="3200" dirty="0" smtClean="0"/>
              <a:t>N</a:t>
            </a:r>
            <a:r>
              <a:rPr lang="ko-KR" altLang="en-US" sz="3200" dirty="0"/>
              <a:t>만</a:t>
            </a:r>
            <a:endParaRPr lang="en-US" altLang="ko-KR" sz="3200" dirty="0"/>
          </a:p>
          <a:p>
            <a:pPr>
              <a:lnSpc>
                <a:spcPct val="250000"/>
              </a:lnSpc>
            </a:pPr>
            <a:endParaRPr lang="en-US" altLang="ko-KR" sz="3200" dirty="0"/>
          </a:p>
        </p:txBody>
      </p:sp>
      <p:sp>
        <p:nvSpPr>
          <p:cNvPr id="4" name="화살표: 오른쪽 3">
            <a:extLst>
              <a:ext uri="{FF2B5EF4-FFF2-40B4-BE49-F238E27FC236}">
                <a16:creationId xmlns="" xmlns:a16="http://schemas.microsoft.com/office/drawing/2014/main" id="{546D85A8-A6C3-4A0E-9666-306531FB426E}"/>
              </a:ext>
            </a:extLst>
          </p:cNvPr>
          <p:cNvSpPr/>
          <p:nvPr/>
        </p:nvSpPr>
        <p:spPr>
          <a:xfrm>
            <a:off x="2991425" y="1737004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="" xmlns:a16="http://schemas.microsoft.com/office/drawing/2014/main" id="{11C85CD8-05B5-4FE8-B427-ECB3EA32FEB0}"/>
              </a:ext>
            </a:extLst>
          </p:cNvPr>
          <p:cNvSpPr/>
          <p:nvPr/>
        </p:nvSpPr>
        <p:spPr>
          <a:xfrm>
            <a:off x="2991425" y="4772057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A3FB6DF-966B-41FA-917E-E91F61166544}"/>
              </a:ext>
            </a:extLst>
          </p:cNvPr>
          <p:cNvSpPr txBox="1"/>
          <p:nvPr/>
        </p:nvSpPr>
        <p:spPr>
          <a:xfrm>
            <a:off x="3967843" y="705047"/>
            <a:ext cx="8094919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상대방에게 반말로 어떤 행동을 할 것을 명령하거나 요청할 때 사용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먹다 → 먹어      앉다 → 앉아     마시다 → 마셔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하다 </a:t>
            </a:r>
            <a:r>
              <a:rPr lang="en-US" altLang="ko-KR" sz="2000" dirty="0" smtClean="0"/>
              <a:t> </a:t>
            </a:r>
            <a:r>
              <a:rPr lang="ko-KR" altLang="en-US" sz="2000" dirty="0"/>
              <a:t>→</a:t>
            </a:r>
            <a:r>
              <a:rPr lang="en-US" altLang="ko-KR" sz="2000" dirty="0"/>
              <a:t> </a:t>
            </a:r>
            <a:r>
              <a:rPr lang="ko-KR" altLang="en-US" sz="2000" dirty="0"/>
              <a:t>해</a:t>
            </a:r>
            <a:r>
              <a:rPr lang="en-US" altLang="ko-KR" sz="2000" dirty="0"/>
              <a:t>         </a:t>
            </a:r>
            <a:r>
              <a:rPr lang="ko-KR" altLang="en-US" sz="2000" dirty="0"/>
              <a:t>공부하다 →</a:t>
            </a:r>
            <a:r>
              <a:rPr lang="en-US" altLang="ko-KR" sz="2000" dirty="0"/>
              <a:t> </a:t>
            </a:r>
            <a:r>
              <a:rPr lang="ko-KR" altLang="en-US" sz="2000" dirty="0"/>
              <a:t>공부해</a:t>
            </a:r>
            <a:endParaRPr lang="en-US" altLang="ko-KR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9F621D3-D5D7-48C2-8B92-5006D1CCF635}"/>
              </a:ext>
            </a:extLst>
          </p:cNvPr>
          <p:cNvSpPr txBox="1"/>
          <p:nvPr/>
        </p:nvSpPr>
        <p:spPr>
          <a:xfrm>
            <a:off x="4005940" y="4111348"/>
            <a:ext cx="818606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명사에 붙어 다른</a:t>
            </a:r>
            <a:r>
              <a:rPr lang="en-US" altLang="ko-KR" sz="2000" dirty="0"/>
              <a:t> </a:t>
            </a:r>
            <a:r>
              <a:rPr lang="ko-KR" altLang="en-US" sz="2000" dirty="0"/>
              <a:t>것은 다 배제하고 </a:t>
            </a:r>
            <a:r>
              <a:rPr lang="ko-KR" altLang="en-US" sz="2000" dirty="0" smtClean="0"/>
              <a:t>그것만이 </a:t>
            </a:r>
            <a:r>
              <a:rPr lang="ko-KR" altLang="en-US" sz="2000" dirty="0"/>
              <a:t>유일함을 나타낸다</a:t>
            </a:r>
            <a:r>
              <a:rPr lang="en-US" altLang="ko-KR" sz="2000" dirty="0"/>
              <a:t>. </a:t>
            </a:r>
            <a:r>
              <a:rPr lang="ko-KR" altLang="en-US" sz="2000" dirty="0"/>
              <a:t>오직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 smtClean="0"/>
              <a:t>단지 </a:t>
            </a:r>
            <a:r>
              <a:rPr lang="en-US" altLang="ko-KR" sz="2000" dirty="0" smtClean="0"/>
              <a:t>(</a:t>
            </a:r>
            <a:r>
              <a:rPr lang="en-US" altLang="ko-KR" sz="2000" dirty="0"/>
              <a:t>only, just</a:t>
            </a:r>
            <a:r>
              <a:rPr lang="ko-KR" altLang="en-US" sz="2000" dirty="0"/>
              <a:t>의 의미</a:t>
            </a:r>
            <a:r>
              <a:rPr lang="en-US" altLang="ko-KR" sz="20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 A: </a:t>
            </a:r>
            <a:r>
              <a:rPr lang="ko-KR" altLang="en-US" sz="2000" dirty="0"/>
              <a:t>빵도 먹고 과자도 먹을 거야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 B: </a:t>
            </a:r>
            <a:r>
              <a:rPr lang="ko-KR" altLang="en-US" sz="2000" dirty="0"/>
              <a:t>아니요</a:t>
            </a:r>
            <a:r>
              <a:rPr lang="en-US" altLang="ko-KR" sz="2000" dirty="0"/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과자만</a:t>
            </a:r>
            <a:r>
              <a:rPr lang="ko-KR" altLang="en-US" sz="2000" dirty="0"/>
              <a:t> 먹을 거예요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  <p:graphicFrame>
        <p:nvGraphicFramePr>
          <p:cNvPr id="8" name="표 9">
            <a:extLst>
              <a:ext uri="{FF2B5EF4-FFF2-40B4-BE49-F238E27FC236}">
                <a16:creationId xmlns="" xmlns:a16="http://schemas.microsoft.com/office/drawing/2014/main" id="{868F50B0-3536-4330-9E08-496498A786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288693"/>
              </p:ext>
            </p:extLst>
          </p:nvPr>
        </p:nvGraphicFramePr>
        <p:xfrm>
          <a:off x="3973272" y="1328784"/>
          <a:ext cx="8089489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5015">
                  <a:extLst>
                    <a:ext uri="{9D8B030D-6E8A-4147-A177-3AD203B41FA5}">
                      <a16:colId xmlns="" xmlns:a16="http://schemas.microsoft.com/office/drawing/2014/main" val="171035524"/>
                    </a:ext>
                  </a:extLst>
                </a:gridCol>
                <a:gridCol w="1814825">
                  <a:extLst>
                    <a:ext uri="{9D8B030D-6E8A-4147-A177-3AD203B41FA5}">
                      <a16:colId xmlns="" xmlns:a16="http://schemas.microsoft.com/office/drawing/2014/main" val="2320263600"/>
                    </a:ext>
                  </a:extLst>
                </a:gridCol>
                <a:gridCol w="3629649">
                  <a:extLst>
                    <a:ext uri="{9D8B030D-6E8A-4147-A177-3AD203B41FA5}">
                      <a16:colId xmlns="" xmlns:a16="http://schemas.microsoft.com/office/drawing/2014/main" val="1858906986"/>
                    </a:ext>
                  </a:extLst>
                </a:gridCol>
              </a:tblGrid>
              <a:tr h="3886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/>
                        <a:t>ㅏ</a:t>
                      </a:r>
                      <a:r>
                        <a:rPr lang="en-US" altLang="ko-KR" sz="2000" dirty="0"/>
                        <a:t>, </a:t>
                      </a:r>
                      <a:r>
                        <a:rPr lang="ko-KR" altLang="en-US" sz="2000" dirty="0" err="1"/>
                        <a:t>ㅗ</a:t>
                      </a:r>
                      <a:endParaRPr lang="ko-KR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+ </a:t>
                      </a:r>
                      <a:r>
                        <a:rPr lang="ko-KR" altLang="en-US" sz="2000" dirty="0"/>
                        <a:t>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</a:t>
                      </a:r>
                      <a:r>
                        <a:rPr lang="ko-KR" altLang="en-US" sz="2000" dirty="0"/>
                        <a:t>앉아</a:t>
                      </a:r>
                      <a:r>
                        <a:rPr lang="en-US" altLang="ko-KR" sz="2000" dirty="0"/>
                        <a:t>, </a:t>
                      </a:r>
                      <a:r>
                        <a:rPr lang="ko-KR" altLang="en-US" sz="2000" dirty="0"/>
                        <a:t>만나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646790764"/>
                  </a:ext>
                </a:extLst>
              </a:tr>
              <a:tr h="3886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 </a:t>
                      </a:r>
                      <a:r>
                        <a:rPr lang="ko-KR" altLang="en-US" sz="2000" dirty="0" err="1"/>
                        <a:t>ㅏ</a:t>
                      </a:r>
                      <a:r>
                        <a:rPr lang="en-US" altLang="ko-KR" sz="2000" dirty="0"/>
                        <a:t>, </a:t>
                      </a:r>
                      <a:r>
                        <a:rPr lang="ko-KR" altLang="en-US" sz="2000" dirty="0" err="1"/>
                        <a:t>ㅗ</a:t>
                      </a:r>
                      <a:r>
                        <a:rPr lang="ko-KR" altLang="en-US" sz="2000" dirty="0"/>
                        <a:t> 이외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+ </a:t>
                      </a:r>
                      <a:r>
                        <a:rPr lang="ko-KR" altLang="en-US" sz="2000" dirty="0"/>
                        <a:t>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</a:t>
                      </a:r>
                      <a:r>
                        <a:rPr lang="ko-KR" altLang="en-US" sz="2000" dirty="0"/>
                        <a:t>먹어</a:t>
                      </a:r>
                      <a:r>
                        <a:rPr lang="en-US" altLang="ko-KR" sz="2000" dirty="0"/>
                        <a:t>, </a:t>
                      </a:r>
                      <a:r>
                        <a:rPr lang="ko-KR" altLang="en-US" sz="2000" dirty="0"/>
                        <a:t>마셔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65884595"/>
                  </a:ext>
                </a:extLst>
              </a:tr>
              <a:tr h="38864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/>
                        <a:t>- </a:t>
                      </a:r>
                      <a:r>
                        <a:rPr lang="ko-KR" altLang="en-US" sz="2000" dirty="0"/>
                        <a:t>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 - </a:t>
                      </a:r>
                      <a:r>
                        <a:rPr lang="ko-KR" altLang="en-US" sz="2000" dirty="0"/>
                        <a:t>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/>
                        <a:t>  </a:t>
                      </a:r>
                      <a:r>
                        <a:rPr lang="ko-KR" altLang="en-US" sz="2000" dirty="0"/>
                        <a:t>말해</a:t>
                      </a:r>
                      <a:r>
                        <a:rPr lang="en-US" altLang="ko-KR" sz="2000" dirty="0"/>
                        <a:t>, </a:t>
                      </a:r>
                      <a:r>
                        <a:rPr lang="ko-KR" altLang="en-US" sz="2000" dirty="0"/>
                        <a:t>전화해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39935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46911">
              <a:schemeClr val="accent1">
                <a:lumMod val="20000"/>
                <a:lumOff val="80000"/>
              </a:schemeClr>
            </a:gs>
            <a:gs pos="5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3D53017-B7D7-46CC-9D71-090C9AE423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00040CB2-02CC-498A-8189-F5E222B87B97}"/>
              </a:ext>
            </a:extLst>
          </p:cNvPr>
          <p:cNvSpPr/>
          <p:nvPr/>
        </p:nvSpPr>
        <p:spPr>
          <a:xfrm>
            <a:off x="0" y="511009"/>
            <a:ext cx="12192000" cy="4420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3600" dirty="0"/>
              <a:t>3. V-(</a:t>
            </a:r>
            <a:r>
              <a:rPr lang="ko-KR" altLang="en-US" sz="3600" dirty="0"/>
              <a:t>으</a:t>
            </a:r>
            <a:r>
              <a:rPr lang="en-US" altLang="ko-KR" sz="3600" dirty="0"/>
              <a:t>)</a:t>
            </a:r>
            <a:r>
              <a:rPr lang="ko-KR" altLang="en-US" sz="3600" dirty="0" err="1"/>
              <a:t>ㄹ래요</a:t>
            </a:r>
            <a:endParaRPr lang="en-US" altLang="ko-KR" sz="3600" dirty="0"/>
          </a:p>
          <a:p>
            <a:pPr>
              <a:lnSpc>
                <a:spcPct val="2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endParaRPr lang="en-US" altLang="ko-KR" sz="3600" dirty="0"/>
          </a:p>
          <a:p>
            <a:pPr>
              <a:lnSpc>
                <a:spcPct val="150000"/>
              </a:lnSpc>
            </a:pPr>
            <a:r>
              <a:rPr lang="en-US" altLang="ko-KR" sz="3600" dirty="0"/>
              <a:t>4. ‘</a:t>
            </a:r>
            <a:r>
              <a:rPr lang="ko-KR" altLang="en-US" sz="3600" dirty="0" err="1"/>
              <a:t>ㅡ</a:t>
            </a:r>
            <a:r>
              <a:rPr lang="en-US" altLang="ko-KR" sz="3600" dirty="0"/>
              <a:t>’</a:t>
            </a:r>
            <a:r>
              <a:rPr lang="ko-KR" altLang="en-US" sz="3600" dirty="0"/>
              <a:t>탈락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EDC306-C88D-4D2B-A6BD-05E4263FD3C8}"/>
              </a:ext>
            </a:extLst>
          </p:cNvPr>
          <p:cNvSpPr txBox="1"/>
          <p:nvPr/>
        </p:nvSpPr>
        <p:spPr>
          <a:xfrm>
            <a:off x="4212771" y="3783683"/>
            <a:ext cx="7881256" cy="240065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어간이 </a:t>
            </a:r>
            <a:r>
              <a:rPr lang="en-US" altLang="ko-KR" sz="2000" dirty="0"/>
              <a:t>‘</a:t>
            </a:r>
            <a:r>
              <a:rPr lang="ko-KR" altLang="en-US" sz="2000" dirty="0" err="1"/>
              <a:t>ㅡ</a:t>
            </a:r>
            <a:r>
              <a:rPr lang="en-US" altLang="ko-KR" sz="2000" dirty="0"/>
              <a:t>’</a:t>
            </a:r>
            <a:r>
              <a:rPr lang="ko-KR" altLang="en-US" sz="2000" dirty="0"/>
              <a:t>로 끝나는 동사</a:t>
            </a:r>
            <a:r>
              <a:rPr lang="en-US" altLang="ko-KR" sz="2000" dirty="0"/>
              <a:t>, </a:t>
            </a:r>
            <a:r>
              <a:rPr lang="ko-KR" altLang="en-US" sz="2000" dirty="0"/>
              <a:t>형용사는 </a:t>
            </a:r>
            <a:r>
              <a:rPr lang="en-US" altLang="ko-KR" sz="2000" dirty="0"/>
              <a:t>‘</a:t>
            </a:r>
            <a:r>
              <a:rPr lang="ko-KR" altLang="en-US" sz="2000" dirty="0"/>
              <a:t>아</a:t>
            </a:r>
            <a:r>
              <a:rPr lang="en-US" altLang="ko-KR" sz="2000" dirty="0"/>
              <a:t>/</a:t>
            </a:r>
            <a:r>
              <a:rPr lang="ko-KR" altLang="en-US" sz="2000" dirty="0"/>
              <a:t>어</a:t>
            </a:r>
            <a:r>
              <a:rPr lang="en-US" altLang="ko-KR" sz="2000" dirty="0"/>
              <a:t>’</a:t>
            </a:r>
            <a:r>
              <a:rPr lang="ko-KR" altLang="en-US" sz="2000" dirty="0"/>
              <a:t>로 시작하는 어미를 만날 때 </a:t>
            </a:r>
            <a:r>
              <a:rPr lang="en-US" altLang="ko-KR" sz="2000" dirty="0"/>
              <a:t>‘</a:t>
            </a:r>
            <a:r>
              <a:rPr lang="ko-KR" altLang="en-US" sz="2000" dirty="0" smtClean="0"/>
              <a:t>ㅡ</a:t>
            </a:r>
            <a:r>
              <a:rPr lang="en-US" altLang="ko-KR" sz="2000" dirty="0" smtClean="0"/>
              <a:t>’</a:t>
            </a:r>
            <a:r>
              <a:rPr lang="ko-KR" altLang="en-US" sz="2000" dirty="0" smtClean="0"/>
              <a:t>가 </a:t>
            </a:r>
            <a:r>
              <a:rPr lang="ko-KR" altLang="en-US" sz="2000" dirty="0"/>
              <a:t>탈락한다</a:t>
            </a:r>
            <a:r>
              <a:rPr lang="en-US" altLang="ko-KR" sz="2000" dirty="0"/>
              <a:t>. </a:t>
            </a:r>
            <a:r>
              <a:rPr lang="ko-KR" altLang="en-US" sz="2000" dirty="0"/>
              <a:t>뒤에 자음이 오면 </a:t>
            </a:r>
            <a:r>
              <a:rPr lang="en-US" altLang="ko-KR" sz="2000" dirty="0"/>
              <a:t>‘</a:t>
            </a:r>
            <a:r>
              <a:rPr lang="ko-KR" altLang="en-US" sz="2000" dirty="0" err="1"/>
              <a:t>ㅡ</a:t>
            </a:r>
            <a:r>
              <a:rPr lang="en-US" altLang="ko-KR" sz="2000" dirty="0"/>
              <a:t>‘</a:t>
            </a:r>
            <a:r>
              <a:rPr lang="ko-KR" altLang="en-US" sz="2000" dirty="0"/>
              <a:t>가 탈락하지 않는다</a:t>
            </a:r>
            <a:r>
              <a:rPr lang="en-US" altLang="ko-KR" sz="2000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쓰다 </a:t>
            </a:r>
            <a:r>
              <a:rPr lang="en-US" altLang="ko-KR" sz="2000" dirty="0"/>
              <a:t>+ </a:t>
            </a:r>
            <a:r>
              <a:rPr lang="ko-KR" altLang="en-US" sz="2000" dirty="0"/>
              <a:t>아</a:t>
            </a:r>
            <a:r>
              <a:rPr lang="en-US" altLang="ko-KR" sz="2000" dirty="0"/>
              <a:t>/</a:t>
            </a:r>
            <a:r>
              <a:rPr lang="ko-KR" altLang="en-US" sz="2000" dirty="0"/>
              <a:t>어</a:t>
            </a:r>
            <a:r>
              <a:rPr lang="en-US" altLang="ko-KR" sz="2000" dirty="0"/>
              <a:t>(</a:t>
            </a:r>
            <a:r>
              <a:rPr lang="ko-KR" altLang="en-US" sz="2000" dirty="0"/>
              <a:t>요</a:t>
            </a:r>
            <a:r>
              <a:rPr lang="en-US" altLang="ko-KR" sz="2000" dirty="0"/>
              <a:t>)</a:t>
            </a:r>
            <a:r>
              <a:rPr lang="ko-KR" altLang="en-US" sz="2000" dirty="0"/>
              <a:t> </a:t>
            </a:r>
            <a:r>
              <a:rPr lang="en-US" altLang="ko-KR" sz="2000" dirty="0"/>
              <a:t>= </a:t>
            </a:r>
            <a:r>
              <a:rPr lang="ko-KR" altLang="en-US" sz="2000" dirty="0"/>
              <a:t>써</a:t>
            </a:r>
            <a:r>
              <a:rPr lang="en-US" altLang="ko-KR" sz="2000" dirty="0"/>
              <a:t>(</a:t>
            </a:r>
            <a:r>
              <a:rPr lang="ko-KR" altLang="en-US" sz="2000" dirty="0"/>
              <a:t>요</a:t>
            </a:r>
            <a:r>
              <a:rPr lang="en-US" altLang="ko-KR" sz="2000" dirty="0"/>
              <a:t>)                 </a:t>
            </a:r>
            <a:r>
              <a:rPr lang="ko-KR" altLang="en-US" sz="2000" dirty="0"/>
              <a:t>쓰다 </a:t>
            </a:r>
            <a:r>
              <a:rPr lang="en-US" altLang="ko-KR" sz="2000" dirty="0"/>
              <a:t>+ </a:t>
            </a:r>
            <a:r>
              <a:rPr lang="ko-KR" altLang="en-US" sz="2000" dirty="0"/>
              <a:t>면 </a:t>
            </a:r>
            <a:r>
              <a:rPr lang="en-US" altLang="ko-KR" sz="2000" dirty="0"/>
              <a:t>= </a:t>
            </a:r>
            <a:r>
              <a:rPr lang="ko-KR" altLang="en-US" sz="2000" dirty="0"/>
              <a:t>쓰면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</a:t>
            </a:r>
            <a:r>
              <a:rPr lang="ko-KR" altLang="en-US" sz="2000" dirty="0"/>
              <a:t>예쁘다 </a:t>
            </a:r>
            <a:r>
              <a:rPr lang="en-US" altLang="ko-KR" sz="2000" dirty="0"/>
              <a:t>+ </a:t>
            </a:r>
            <a:r>
              <a:rPr lang="ko-KR" altLang="en-US" sz="2000" dirty="0"/>
              <a:t>아</a:t>
            </a:r>
            <a:r>
              <a:rPr lang="en-US" altLang="ko-KR" sz="2000" dirty="0"/>
              <a:t>/</a:t>
            </a:r>
            <a:r>
              <a:rPr lang="ko-KR" altLang="en-US" sz="2000" dirty="0"/>
              <a:t>어</a:t>
            </a:r>
            <a:r>
              <a:rPr lang="en-US" altLang="ko-KR" sz="2000" dirty="0"/>
              <a:t>(</a:t>
            </a:r>
            <a:r>
              <a:rPr lang="ko-KR" altLang="en-US" sz="2000" dirty="0"/>
              <a:t>요</a:t>
            </a:r>
            <a:r>
              <a:rPr lang="en-US" altLang="ko-KR" sz="2000" dirty="0"/>
              <a:t>)</a:t>
            </a:r>
            <a:r>
              <a:rPr lang="ko-KR" altLang="en-US" sz="2000" dirty="0"/>
              <a:t> </a:t>
            </a:r>
            <a:r>
              <a:rPr lang="en-US" altLang="ko-KR" sz="2000" dirty="0"/>
              <a:t>= </a:t>
            </a:r>
            <a:r>
              <a:rPr lang="ko-KR" altLang="en-US" sz="2000" dirty="0"/>
              <a:t>예뻐</a:t>
            </a:r>
            <a:r>
              <a:rPr lang="en-US" altLang="ko-KR" sz="2000" dirty="0"/>
              <a:t>(</a:t>
            </a:r>
            <a:r>
              <a:rPr lang="ko-KR" altLang="en-US" sz="2000" dirty="0"/>
              <a:t>요</a:t>
            </a:r>
            <a:r>
              <a:rPr lang="en-US" altLang="ko-KR" sz="2000" dirty="0"/>
              <a:t>)           </a:t>
            </a:r>
            <a:r>
              <a:rPr lang="ko-KR" altLang="en-US" sz="2000" dirty="0"/>
              <a:t>예쁘다 </a:t>
            </a:r>
            <a:r>
              <a:rPr lang="en-US" altLang="ko-KR" sz="2000" dirty="0"/>
              <a:t>+ </a:t>
            </a:r>
            <a:r>
              <a:rPr lang="ko-KR" altLang="en-US" sz="2000" dirty="0"/>
              <a:t>지만 </a:t>
            </a:r>
            <a:r>
              <a:rPr lang="en-US" altLang="ko-KR" sz="2000" dirty="0"/>
              <a:t>= </a:t>
            </a:r>
            <a:r>
              <a:rPr lang="ko-KR" altLang="en-US" sz="2000" dirty="0"/>
              <a:t>예쁘지만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5CEAEF-1BFC-4AE4-914A-D73BEDA30BA0}"/>
              </a:ext>
            </a:extLst>
          </p:cNvPr>
          <p:cNvSpPr txBox="1"/>
          <p:nvPr/>
        </p:nvSpPr>
        <p:spPr>
          <a:xfrm>
            <a:off x="4212771" y="198373"/>
            <a:ext cx="7881256" cy="317009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000" dirty="0"/>
              <a:t>동사에 붙어서 말하는 사람이 어떤 일을 할 의지나 의향</a:t>
            </a:r>
            <a:r>
              <a:rPr lang="en-US" altLang="ko-KR" sz="2000" dirty="0"/>
              <a:t>, </a:t>
            </a:r>
            <a:r>
              <a:rPr lang="ko-KR" altLang="en-US" sz="2000" dirty="0"/>
              <a:t>계획이 있음을 나타낸다</a:t>
            </a:r>
            <a:r>
              <a:rPr lang="en-US" altLang="ko-KR" sz="2000" dirty="0"/>
              <a:t>. </a:t>
            </a:r>
            <a:r>
              <a:rPr lang="ko-KR" altLang="en-US" sz="2000" dirty="0"/>
              <a:t>주로 구어에서 사용</a:t>
            </a:r>
            <a:r>
              <a:rPr lang="en-US" altLang="ko-KR" sz="2000" dirty="0"/>
              <a:t>. </a:t>
            </a:r>
            <a:r>
              <a:rPr lang="ko-KR" altLang="en-US" sz="2000" dirty="0"/>
              <a:t>받침이 있으면 </a:t>
            </a:r>
            <a:r>
              <a:rPr lang="en-US" altLang="ko-KR" sz="2000" dirty="0" smtClean="0"/>
              <a:t>‘-</a:t>
            </a:r>
            <a:r>
              <a:rPr lang="ko-KR" altLang="en-US" sz="2000" dirty="0" smtClean="0"/>
              <a:t>을래요</a:t>
            </a:r>
            <a:r>
              <a:rPr lang="en-US" altLang="ko-KR" sz="2000" dirty="0" smtClean="0"/>
              <a:t>’, </a:t>
            </a:r>
            <a:r>
              <a:rPr lang="ko-KR" altLang="en-US" sz="2000" dirty="0"/>
              <a:t>받침이 없으면 </a:t>
            </a:r>
            <a:r>
              <a:rPr lang="en-US" altLang="ko-KR" sz="2000" dirty="0" smtClean="0"/>
              <a:t>‘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ㄹ래요</a:t>
            </a:r>
            <a:r>
              <a:rPr lang="en-US" altLang="ko-KR" sz="2000" dirty="0" smtClean="0"/>
              <a:t>’</a:t>
            </a:r>
            <a:r>
              <a:rPr lang="en-US" altLang="ko-KR" sz="2000" dirty="0" smtClean="0"/>
              <a:t>, </a:t>
            </a:r>
            <a:r>
              <a:rPr lang="ko-KR" altLang="en-US" sz="2000" dirty="0"/>
              <a:t>어간의 받침이 ㄹ이면 </a:t>
            </a:r>
            <a:r>
              <a:rPr lang="en-US" altLang="ko-KR" sz="2000" dirty="0" smtClean="0"/>
              <a:t>‘-</a:t>
            </a:r>
            <a:r>
              <a:rPr lang="ko-KR" altLang="en-US" sz="2000" dirty="0" smtClean="0"/>
              <a:t>래요</a:t>
            </a:r>
            <a:r>
              <a:rPr lang="en-US" altLang="ko-KR" sz="2000" dirty="0" smtClean="0"/>
              <a:t>’.</a:t>
            </a:r>
            <a:endParaRPr lang="en-US" altLang="ko-KR" sz="2000" dirty="0"/>
          </a:p>
          <a:p>
            <a:pPr>
              <a:lnSpc>
                <a:spcPct val="20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먹다 → </a:t>
            </a:r>
            <a:r>
              <a:rPr lang="ko-KR" altLang="en-US" sz="2000" dirty="0" err="1"/>
              <a:t>먹을래요</a:t>
            </a:r>
            <a:r>
              <a:rPr lang="ko-KR" altLang="en-US" sz="2000" dirty="0"/>
              <a:t>       가다 → 갈래요       만들다 →</a:t>
            </a:r>
            <a:r>
              <a:rPr lang="ko-KR" altLang="en-US" sz="2000" dirty="0" err="1"/>
              <a:t>만들래요</a:t>
            </a:r>
            <a:endParaRPr lang="en-US" altLang="ko-KR" sz="2000" dirty="0"/>
          </a:p>
          <a:p>
            <a:pPr>
              <a:lnSpc>
                <a:spcPct val="200000"/>
              </a:lnSpc>
            </a:pPr>
            <a:r>
              <a:rPr lang="en-US" altLang="ko-KR" sz="2000" dirty="0"/>
              <a:t>      </a:t>
            </a:r>
            <a:r>
              <a:rPr lang="ko-KR" altLang="en-US" sz="2000" dirty="0"/>
              <a:t>읽다 → </a:t>
            </a:r>
            <a:r>
              <a:rPr lang="ko-KR" altLang="en-US" sz="2000" dirty="0" err="1"/>
              <a:t>읽을래요</a:t>
            </a:r>
            <a:r>
              <a:rPr lang="ko-KR" altLang="en-US" sz="2000" dirty="0"/>
              <a:t>       타다 →</a:t>
            </a:r>
            <a:r>
              <a:rPr lang="ko-KR" altLang="en-US" sz="2000" dirty="0" err="1"/>
              <a:t>탈래요</a:t>
            </a:r>
            <a:r>
              <a:rPr lang="ko-KR" altLang="en-US" sz="2000" dirty="0"/>
              <a:t>         살다 → </a:t>
            </a:r>
            <a:r>
              <a:rPr lang="ko-KR" altLang="en-US" sz="2000" dirty="0" err="1"/>
              <a:t>살래요</a:t>
            </a:r>
            <a:endParaRPr lang="ko-KR" altLang="en-US" sz="2000" dirty="0"/>
          </a:p>
        </p:txBody>
      </p:sp>
      <p:sp>
        <p:nvSpPr>
          <p:cNvPr id="6" name="화살표: 오른쪽 5">
            <a:extLst>
              <a:ext uri="{FF2B5EF4-FFF2-40B4-BE49-F238E27FC236}">
                <a16:creationId xmlns="" xmlns:a16="http://schemas.microsoft.com/office/drawing/2014/main" id="{E994E263-3041-44E2-8EC1-53CC7B6700B9}"/>
              </a:ext>
            </a:extLst>
          </p:cNvPr>
          <p:cNvSpPr/>
          <p:nvPr/>
        </p:nvSpPr>
        <p:spPr>
          <a:xfrm>
            <a:off x="3369375" y="1125042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="" xmlns:a16="http://schemas.microsoft.com/office/drawing/2014/main" id="{D4B89A90-2CB1-48A3-BD43-ECE011EA3C72}"/>
              </a:ext>
            </a:extLst>
          </p:cNvPr>
          <p:cNvSpPr/>
          <p:nvPr/>
        </p:nvSpPr>
        <p:spPr>
          <a:xfrm>
            <a:off x="3369374" y="4239996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8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1">
                <a:lumMod val="45000"/>
                <a:lumOff val="5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46911">
              <a:schemeClr val="accent1">
                <a:lumMod val="20000"/>
                <a:lumOff val="80000"/>
              </a:schemeClr>
            </a:gs>
            <a:gs pos="57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42EB81E-0ED2-4502-AC9E-52C71378DC26}"/>
              </a:ext>
            </a:extLst>
          </p:cNvPr>
          <p:cNvSpPr txBox="1"/>
          <p:nvPr/>
        </p:nvSpPr>
        <p:spPr>
          <a:xfrm>
            <a:off x="1749977" y="3011214"/>
            <a:ext cx="848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3"/>
              </a:rPr>
              <a:t>Quizlet unit 6</a:t>
            </a:r>
            <a:r>
              <a:rPr lang="ko-KR" altLang="en-US" sz="4000" dirty="0">
                <a:hlinkClick r:id="rId3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1517</TotalTime>
  <Words>1565</Words>
  <Application>Microsoft Office PowerPoint</Application>
  <PresentationFormat>Widescreen</PresentationFormat>
  <Paragraphs>270</Paragraphs>
  <Slides>38</Slides>
  <Notes>36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맑은 고딕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68</cp:revision>
  <dcterms:created xsi:type="dcterms:W3CDTF">2020-04-18T22:55:50Z</dcterms:created>
  <dcterms:modified xsi:type="dcterms:W3CDTF">2020-06-26T21:30:39Z</dcterms:modified>
</cp:coreProperties>
</file>